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Montserrat Medium" panose="020B0604020202020204" charset="0"/>
      <p:regular r:id="rId18"/>
      <p:bold r:id="rId19"/>
      <p:italic r:id="rId20"/>
      <p:boldItalic r:id="rId21"/>
    </p:embeddedFont>
    <p:embeddedFont>
      <p:font typeface="Montserrat" panose="02000505000000020004"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94660"/>
  </p:normalViewPr>
  <p:slideViewPr>
    <p:cSldViewPr snapToGrid="0">
      <p:cViewPr varScale="1">
        <p:scale>
          <a:sx n="90" d="100"/>
          <a:sy n="90" d="100"/>
        </p:scale>
        <p:origin x="894"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Shape 5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Shape 34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5" name="Shape 37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2" name="Shape 40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Shape 4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6" name="Shape 46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Shape 4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4" name="Shape 49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Shape 54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9" name="Shape 54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Shape 8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Shape 10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Shape 13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Shape 16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Shape 20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Shape 23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Shape 27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Shape 31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Shape 11"/>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Shape 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Shape 4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Shape 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Shape 2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Shape 23"/>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Shape 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Shape 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Shape 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Shape 3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Shape 3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Shape 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526875" y="3545775"/>
            <a:ext cx="1122600" cy="217800"/>
          </a:xfrm>
          <a:prstGeom prst="roundRect">
            <a:avLst>
              <a:gd name="adj" fmla="val 16667"/>
            </a:avLst>
          </a:prstGeom>
          <a:noFill/>
          <a:ln w="9525" cap="flat" cmpd="sng">
            <a:solidFill>
              <a:srgbClr val="17171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Shape 55"/>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Shape 56"/>
          <p:cNvSpPr/>
          <p:nvPr/>
        </p:nvSpPr>
        <p:spPr>
          <a:xfrm>
            <a:off x="4163100" y="0"/>
            <a:ext cx="49809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Shape 57"/>
          <p:cNvSpPr txBox="1"/>
          <p:nvPr/>
        </p:nvSpPr>
        <p:spPr>
          <a:xfrm>
            <a:off x="5122175" y="1660300"/>
            <a:ext cx="3578400" cy="4713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BRAND MANUAL</a:t>
            </a:r>
            <a:endParaRPr sz="3000" b="1" i="0" u="none" strike="noStrike" cap="none">
              <a:solidFill>
                <a:schemeClr val="lt1"/>
              </a:solidFill>
              <a:latin typeface="Montserrat"/>
              <a:ea typeface="Montserrat"/>
              <a:cs typeface="Montserrat"/>
              <a:sym typeface="Montserrat"/>
            </a:endParaRPr>
          </a:p>
        </p:txBody>
      </p:sp>
      <p:sp>
        <p:nvSpPr>
          <p:cNvPr id="58" name="Shape 58"/>
          <p:cNvSpPr/>
          <p:nvPr/>
        </p:nvSpPr>
        <p:spPr>
          <a:xfrm>
            <a:off x="8591050" y="26402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Shape 59"/>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Shape 60"/>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Shape 61"/>
          <p:cNvSpPr txBox="1"/>
          <p:nvPr/>
        </p:nvSpPr>
        <p:spPr>
          <a:xfrm rot="5400000">
            <a:off x="-296175" y="1527400"/>
            <a:ext cx="1697700" cy="266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CCCCCC"/>
                </a:solidFill>
                <a:latin typeface="Montserrat"/>
                <a:ea typeface="Montserrat"/>
                <a:cs typeface="Montserrat"/>
                <a:sym typeface="Montserrat"/>
              </a:rPr>
              <a:t>DESIGNED BY EIGHTONESIX</a:t>
            </a:r>
            <a:endParaRPr sz="800" b="1" i="0" u="none" strike="noStrike" cap="none">
              <a:solidFill>
                <a:srgbClr val="CCCCCC"/>
              </a:solidFill>
              <a:latin typeface="Montserrat"/>
              <a:ea typeface="Montserrat"/>
              <a:cs typeface="Montserrat"/>
              <a:sym typeface="Montserrat"/>
            </a:endParaRPr>
          </a:p>
        </p:txBody>
      </p:sp>
      <p:sp>
        <p:nvSpPr>
          <p:cNvPr id="62" name="Shape 62"/>
          <p:cNvSpPr txBox="1"/>
          <p:nvPr/>
        </p:nvSpPr>
        <p:spPr>
          <a:xfrm>
            <a:off x="5839725" y="2179325"/>
            <a:ext cx="2861100" cy="2844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GUIDELINES</a:t>
            </a:r>
            <a:endParaRPr sz="3000" b="1" i="0" u="none" strike="noStrike" cap="none">
              <a:solidFill>
                <a:schemeClr val="lt1"/>
              </a:solidFill>
              <a:latin typeface="Montserrat"/>
              <a:ea typeface="Montserrat"/>
              <a:cs typeface="Montserrat"/>
              <a:sym typeface="Montserrat"/>
            </a:endParaRPr>
          </a:p>
        </p:txBody>
      </p:sp>
      <p:sp>
        <p:nvSpPr>
          <p:cNvPr id="63" name="Shape 63"/>
          <p:cNvSpPr txBox="1"/>
          <p:nvPr/>
        </p:nvSpPr>
        <p:spPr>
          <a:xfrm>
            <a:off x="5008525" y="3212400"/>
            <a:ext cx="36924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A SIMPLE GUIDE TO HELP YOU PRESERVE </a:t>
            </a:r>
            <a:endParaRPr sz="1000" b="0" i="0" u="none" strike="noStrike" cap="none">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BRANDING IDENTITY</a:t>
            </a:r>
            <a:endParaRPr sz="1000" b="0" i="0" u="none" strike="noStrike" cap="none">
              <a:solidFill>
                <a:schemeClr val="lt1"/>
              </a:solidFill>
              <a:latin typeface="Montserrat"/>
              <a:ea typeface="Montserrat"/>
              <a:cs typeface="Montserrat"/>
              <a:sym typeface="Montserrat"/>
            </a:endParaRPr>
          </a:p>
        </p:txBody>
      </p:sp>
      <p:sp>
        <p:nvSpPr>
          <p:cNvPr id="64" name="Shape 64"/>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Shape 65"/>
          <p:cNvSpPr txBox="1"/>
          <p:nvPr/>
        </p:nvSpPr>
        <p:spPr>
          <a:xfrm>
            <a:off x="6157300" y="1200725"/>
            <a:ext cx="2543400" cy="2268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PRESENTING</a:t>
            </a:r>
            <a:endParaRPr sz="1400" b="1" i="0" u="none" strike="noStrike" cap="none">
              <a:solidFill>
                <a:schemeClr val="lt1"/>
              </a:solidFill>
              <a:latin typeface="Montserrat"/>
              <a:ea typeface="Montserrat"/>
              <a:cs typeface="Montserrat"/>
              <a:sym typeface="Montserrat"/>
            </a:endParaRPr>
          </a:p>
        </p:txBody>
      </p:sp>
      <p:sp>
        <p:nvSpPr>
          <p:cNvPr id="66" name="Shape 66"/>
          <p:cNvSpPr txBox="1"/>
          <p:nvPr/>
        </p:nvSpPr>
        <p:spPr>
          <a:xfrm>
            <a:off x="6157300" y="1375888"/>
            <a:ext cx="2543400" cy="2844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YOUR</a:t>
            </a:r>
            <a:endParaRPr sz="1400" b="1" i="0" u="none" strike="noStrike" cap="none">
              <a:solidFill>
                <a:schemeClr val="lt1"/>
              </a:solidFill>
              <a:latin typeface="Montserrat"/>
              <a:ea typeface="Montserrat"/>
              <a:cs typeface="Montserrat"/>
              <a:sym typeface="Montserrat"/>
            </a:endParaRPr>
          </a:p>
        </p:txBody>
      </p:sp>
      <p:sp>
        <p:nvSpPr>
          <p:cNvPr id="67" name="Shape 67"/>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Shape 68"/>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Shape 69"/>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Shape 70"/>
          <p:cNvSpPr/>
          <p:nvPr/>
        </p:nvSpPr>
        <p:spPr>
          <a:xfrm>
            <a:off x="1122600" y="4071021"/>
            <a:ext cx="30405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Shape 71"/>
          <p:cNvSpPr txBox="1"/>
          <p:nvPr/>
        </p:nvSpPr>
        <p:spPr>
          <a:xfrm>
            <a:off x="435075" y="3290988"/>
            <a:ext cx="1648500" cy="226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171717"/>
                </a:solidFill>
                <a:latin typeface="Montserrat"/>
                <a:ea typeface="Montserrat"/>
                <a:cs typeface="Montserrat"/>
                <a:sym typeface="Montserrat"/>
              </a:rPr>
              <a:t>RELEASE DATE 15 MAY 2018</a:t>
            </a:r>
            <a:endParaRPr sz="800" b="1" i="0" u="none" strike="noStrike" cap="none">
              <a:solidFill>
                <a:srgbClr val="171717"/>
              </a:solidFill>
              <a:latin typeface="Montserrat"/>
              <a:ea typeface="Montserrat"/>
              <a:cs typeface="Montserrat"/>
              <a:sym typeface="Montserrat"/>
            </a:endParaRPr>
          </a:p>
        </p:txBody>
      </p:sp>
      <p:sp>
        <p:nvSpPr>
          <p:cNvPr id="72" name="Shape 72"/>
          <p:cNvSpPr/>
          <p:nvPr/>
        </p:nvSpPr>
        <p:spPr>
          <a:xfrm>
            <a:off x="545625" y="2576350"/>
            <a:ext cx="14100" cy="5469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Shape 73"/>
          <p:cNvSpPr txBox="1"/>
          <p:nvPr/>
        </p:nvSpPr>
        <p:spPr>
          <a:xfrm>
            <a:off x="554118" y="3567845"/>
            <a:ext cx="1068000" cy="173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rgbClr val="171717"/>
                </a:solidFill>
                <a:latin typeface="Montserrat"/>
                <a:ea typeface="Montserrat"/>
                <a:cs typeface="Montserrat"/>
                <a:sym typeface="Montserrat"/>
              </a:rPr>
              <a:t>WWW.WEBSITE.COM</a:t>
            </a:r>
            <a:endParaRPr sz="600" b="1" i="0" u="none" strike="noStrike" cap="none">
              <a:solidFill>
                <a:srgbClr val="171717"/>
              </a:solidFill>
              <a:latin typeface="Montserrat"/>
              <a:ea typeface="Montserrat"/>
              <a:cs typeface="Montserrat"/>
              <a:sym typeface="Montserrat"/>
            </a:endParaRPr>
          </a:p>
        </p:txBody>
      </p:sp>
      <p:sp>
        <p:nvSpPr>
          <p:cNvPr id="74" name="Shape 74"/>
          <p:cNvSpPr/>
          <p:nvPr/>
        </p:nvSpPr>
        <p:spPr>
          <a:xfrm>
            <a:off x="4104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Shape 75"/>
          <p:cNvSpPr/>
          <p:nvPr/>
        </p:nvSpPr>
        <p:spPr>
          <a:xfrm>
            <a:off x="41631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Shape 76"/>
          <p:cNvSpPr/>
          <p:nvPr/>
        </p:nvSpPr>
        <p:spPr>
          <a:xfrm>
            <a:off x="39843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7" name="Shape 77"/>
          <p:cNvPicPr preferRelativeResize="0"/>
          <p:nvPr/>
        </p:nvPicPr>
        <p:blipFill rotWithShape="1">
          <a:blip r:embed="rId3">
            <a:alphaModFix amt="5000"/>
          </a:blip>
          <a:srcRect/>
          <a:stretch/>
        </p:blipFill>
        <p:spPr>
          <a:xfrm>
            <a:off x="835000" y="565850"/>
            <a:ext cx="2535000" cy="25574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p:nvPr/>
        </p:nvSpPr>
        <p:spPr>
          <a:xfrm>
            <a:off x="1122600" y="0"/>
            <a:ext cx="8021400" cy="23727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Shape 345"/>
          <p:cNvSpPr txBox="1"/>
          <p:nvPr/>
        </p:nvSpPr>
        <p:spPr>
          <a:xfrm>
            <a:off x="5874800"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346" name="Shape 346"/>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Shape 347"/>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Shape 348"/>
          <p:cNvSpPr txBox="1"/>
          <p:nvPr/>
        </p:nvSpPr>
        <p:spPr>
          <a:xfrm>
            <a:off x="6445400" y="632275"/>
            <a:ext cx="15396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TYPOGRAPHY</a:t>
            </a:r>
            <a:endParaRPr sz="1400" b="1" i="0" u="none" strike="noStrike" cap="none">
              <a:solidFill>
                <a:schemeClr val="lt1"/>
              </a:solidFill>
              <a:latin typeface="Montserrat"/>
              <a:ea typeface="Montserrat"/>
              <a:cs typeface="Montserrat"/>
              <a:sym typeface="Montserrat"/>
            </a:endParaRPr>
          </a:p>
        </p:txBody>
      </p:sp>
      <p:sp>
        <p:nvSpPr>
          <p:cNvPr id="349" name="Shape 349"/>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Shape 350"/>
          <p:cNvSpPr txBox="1"/>
          <p:nvPr/>
        </p:nvSpPr>
        <p:spPr>
          <a:xfrm>
            <a:off x="2223650" y="1553250"/>
            <a:ext cx="5889600" cy="549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MONTSERRAT</a:t>
            </a:r>
            <a:endParaRPr sz="1000" b="1" i="0" u="none" strike="noStrike" cap="none">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Clr>
                <a:srgbClr val="000000"/>
              </a:buClr>
              <a:buSzPts val="1000"/>
              <a:buFont typeface="Arial"/>
              <a:buNone/>
            </a:pPr>
            <a:endParaRPr sz="1000" b="1" i="0" u="none" strike="noStrike" cap="none">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The Montserrat Project began with the idea to rescue what is in Montserrat and set it free under a libre license, the SIL Open Font License.</a:t>
            </a:r>
            <a:endParaRPr sz="1000" b="0" i="0" u="none" strike="noStrike" cap="none">
              <a:solidFill>
                <a:schemeClr val="lt1"/>
              </a:solidFill>
              <a:latin typeface="Montserrat"/>
              <a:ea typeface="Montserrat"/>
              <a:cs typeface="Montserrat"/>
              <a:sym typeface="Montserrat"/>
            </a:endParaRPr>
          </a:p>
        </p:txBody>
      </p:sp>
      <p:sp>
        <p:nvSpPr>
          <p:cNvPr id="351" name="Shape 351"/>
          <p:cNvSpPr/>
          <p:nvPr/>
        </p:nvSpPr>
        <p:spPr>
          <a:xfrm>
            <a:off x="0" y="2372700"/>
            <a:ext cx="1122600" cy="16980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Shape 352"/>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Shape 353"/>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Shape 354"/>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55" name="Shape 355"/>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356" name="Shape 356"/>
          <p:cNvSpPr txBox="1"/>
          <p:nvPr/>
        </p:nvSpPr>
        <p:spPr>
          <a:xfrm>
            <a:off x="217200" y="4363250"/>
            <a:ext cx="688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09</a:t>
            </a:r>
            <a:endParaRPr sz="3000" b="1" i="0" u="none" strike="noStrike" cap="none">
              <a:solidFill>
                <a:schemeClr val="lt1"/>
              </a:solidFill>
              <a:latin typeface="Montserrat"/>
              <a:ea typeface="Montserrat"/>
              <a:cs typeface="Montserrat"/>
              <a:sym typeface="Montserrat"/>
            </a:endParaRPr>
          </a:p>
        </p:txBody>
      </p:sp>
      <p:sp>
        <p:nvSpPr>
          <p:cNvPr id="357" name="Shape 357"/>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Shape 358"/>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9" name="Shape 359"/>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Shape 360"/>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Shape 361"/>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Shape 362"/>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Shape 363"/>
          <p:cNvSpPr txBox="1"/>
          <p:nvPr/>
        </p:nvSpPr>
        <p:spPr>
          <a:xfrm>
            <a:off x="2014025" y="2780150"/>
            <a:ext cx="1814400" cy="248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MONTSERRAT NORMAL</a:t>
            </a:r>
            <a:endParaRPr sz="1000" b="0" i="0" u="none" strike="noStrike" cap="none">
              <a:solidFill>
                <a:srgbClr val="171717"/>
              </a:solidFill>
              <a:latin typeface="Montserrat"/>
              <a:ea typeface="Montserrat"/>
              <a:cs typeface="Montserrat"/>
              <a:sym typeface="Montserrat"/>
            </a:endParaRPr>
          </a:p>
        </p:txBody>
      </p:sp>
      <p:sp>
        <p:nvSpPr>
          <p:cNvPr id="364" name="Shape 364"/>
          <p:cNvSpPr txBox="1"/>
          <p:nvPr/>
        </p:nvSpPr>
        <p:spPr>
          <a:xfrm>
            <a:off x="2014025" y="3028850"/>
            <a:ext cx="1413300" cy="862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7200"/>
              <a:buFont typeface="Arial"/>
              <a:buNone/>
            </a:pPr>
            <a:r>
              <a:rPr lang="en" sz="7200" b="0" i="0" u="none" strike="noStrike" cap="none">
                <a:solidFill>
                  <a:srgbClr val="171717"/>
                </a:solidFill>
                <a:latin typeface="Montserrat"/>
                <a:ea typeface="Montserrat"/>
                <a:cs typeface="Montserrat"/>
                <a:sym typeface="Montserrat"/>
              </a:rPr>
              <a:t>Aa</a:t>
            </a:r>
            <a:endParaRPr sz="7200" b="0" i="0" u="none" strike="noStrike" cap="none">
              <a:solidFill>
                <a:srgbClr val="171717"/>
              </a:solidFill>
              <a:latin typeface="Montserrat"/>
              <a:ea typeface="Montserrat"/>
              <a:cs typeface="Montserrat"/>
              <a:sym typeface="Montserrat"/>
            </a:endParaRPr>
          </a:p>
        </p:txBody>
      </p:sp>
      <p:sp>
        <p:nvSpPr>
          <p:cNvPr id="365" name="Shape 365"/>
          <p:cNvSpPr txBox="1"/>
          <p:nvPr/>
        </p:nvSpPr>
        <p:spPr>
          <a:xfrm>
            <a:off x="5204425" y="2780150"/>
            <a:ext cx="1814400" cy="248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rgbClr val="171717"/>
                </a:solidFill>
                <a:latin typeface="Montserrat"/>
                <a:ea typeface="Montserrat"/>
                <a:cs typeface="Montserrat"/>
                <a:sym typeface="Montserrat"/>
              </a:rPr>
              <a:t>MONTSERRAT BOLD</a:t>
            </a:r>
            <a:endParaRPr sz="1000" b="1" i="0" u="none" strike="noStrike" cap="none">
              <a:solidFill>
                <a:srgbClr val="171717"/>
              </a:solidFill>
              <a:latin typeface="Montserrat"/>
              <a:ea typeface="Montserrat"/>
              <a:cs typeface="Montserrat"/>
              <a:sym typeface="Montserrat"/>
            </a:endParaRPr>
          </a:p>
        </p:txBody>
      </p:sp>
      <p:sp>
        <p:nvSpPr>
          <p:cNvPr id="366" name="Shape 366"/>
          <p:cNvSpPr txBox="1"/>
          <p:nvPr/>
        </p:nvSpPr>
        <p:spPr>
          <a:xfrm>
            <a:off x="5204425" y="3028850"/>
            <a:ext cx="1606500" cy="862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7200"/>
              <a:buFont typeface="Arial"/>
              <a:buNone/>
            </a:pPr>
            <a:r>
              <a:rPr lang="en" sz="7200" b="1" i="0" u="none" strike="noStrike" cap="none">
                <a:solidFill>
                  <a:srgbClr val="171717"/>
                </a:solidFill>
                <a:latin typeface="Montserrat"/>
                <a:ea typeface="Montserrat"/>
                <a:cs typeface="Montserrat"/>
                <a:sym typeface="Montserrat"/>
              </a:rPr>
              <a:t>Aa</a:t>
            </a:r>
            <a:endParaRPr sz="7200" b="1" i="0" u="none" strike="noStrike" cap="none">
              <a:solidFill>
                <a:srgbClr val="171717"/>
              </a:solidFill>
              <a:latin typeface="Montserrat"/>
              <a:ea typeface="Montserrat"/>
              <a:cs typeface="Montserrat"/>
              <a:sym typeface="Montserrat"/>
            </a:endParaRPr>
          </a:p>
        </p:txBody>
      </p:sp>
      <p:sp>
        <p:nvSpPr>
          <p:cNvPr id="367" name="Shape 367"/>
          <p:cNvSpPr txBox="1"/>
          <p:nvPr/>
        </p:nvSpPr>
        <p:spPr>
          <a:xfrm>
            <a:off x="2014025" y="3794150"/>
            <a:ext cx="2558100" cy="732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Montserrat"/>
                <a:ea typeface="Montserrat"/>
                <a:cs typeface="Montserrat"/>
                <a:sym typeface="Montserrat"/>
              </a:rPr>
              <a:t>ABCDEFGHIJKLMNOPQRSTUVWXYZ</a:t>
            </a:r>
            <a:endParaRPr sz="10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Montserrat"/>
                <a:ea typeface="Montserrat"/>
                <a:cs typeface="Montserrat"/>
                <a:sym typeface="Montserrat"/>
              </a:rPr>
              <a:t>Abcdefghijklmnopqrstuvwxyz</a:t>
            </a:r>
            <a:endParaRPr sz="10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Montserrat"/>
                <a:ea typeface="Montserrat"/>
                <a:cs typeface="Montserrat"/>
                <a:sym typeface="Montserrat"/>
              </a:rPr>
              <a:t>!@#$%^&amp;*() 0123456677890</a:t>
            </a:r>
            <a:endParaRPr sz="1000" b="0" i="0" u="none" strike="noStrike" cap="none">
              <a:solidFill>
                <a:srgbClr val="000000"/>
              </a:solidFill>
              <a:latin typeface="Montserrat"/>
              <a:ea typeface="Montserrat"/>
              <a:cs typeface="Montserrat"/>
              <a:sym typeface="Montserrat"/>
            </a:endParaRPr>
          </a:p>
        </p:txBody>
      </p:sp>
      <p:sp>
        <p:nvSpPr>
          <p:cNvPr id="368" name="Shape 368"/>
          <p:cNvSpPr txBox="1"/>
          <p:nvPr/>
        </p:nvSpPr>
        <p:spPr>
          <a:xfrm>
            <a:off x="5204425" y="3876825"/>
            <a:ext cx="2558100" cy="732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Montserrat"/>
                <a:ea typeface="Montserrat"/>
                <a:cs typeface="Montserrat"/>
                <a:sym typeface="Montserrat"/>
              </a:rPr>
              <a:t>ABCDEFGHIJKLMNOPQRSTUVWXYZ</a:t>
            </a:r>
            <a:endParaRPr sz="1000" b="1"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Montserrat"/>
                <a:ea typeface="Montserrat"/>
                <a:cs typeface="Montserrat"/>
                <a:sym typeface="Montserrat"/>
              </a:rPr>
              <a:t>Abcdefghijklmnopqrstuvwxyz</a:t>
            </a:r>
            <a:endParaRPr sz="1000" b="1"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Montserrat"/>
                <a:ea typeface="Montserrat"/>
                <a:cs typeface="Montserrat"/>
                <a:sym typeface="Montserrat"/>
              </a:rPr>
              <a:t>!@#$%^&amp;*() 0123456677890</a:t>
            </a:r>
            <a:endParaRPr sz="1000" b="1" i="0" u="none" strike="noStrike" cap="none">
              <a:solidFill>
                <a:srgbClr val="000000"/>
              </a:solidFill>
              <a:latin typeface="Montserrat"/>
              <a:ea typeface="Montserrat"/>
              <a:cs typeface="Montserrat"/>
              <a:sym typeface="Montserrat"/>
            </a:endParaRPr>
          </a:p>
        </p:txBody>
      </p:sp>
      <p:sp>
        <p:nvSpPr>
          <p:cNvPr id="369" name="Shape 369"/>
          <p:cNvSpPr/>
          <p:nvPr/>
        </p:nvSpPr>
        <p:spPr>
          <a:xfrm rot="10800000">
            <a:off x="4831275" y="3068450"/>
            <a:ext cx="26100" cy="10305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70" name="Shape 370"/>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Shape 371"/>
          <p:cNvSpPr/>
          <p:nvPr/>
        </p:nvSpPr>
        <p:spPr>
          <a:xfrm rot="10800000">
            <a:off x="179297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Shape 372"/>
          <p:cNvSpPr/>
          <p:nvPr/>
        </p:nvSpPr>
        <p:spPr>
          <a:xfrm rot="10800000">
            <a:off x="33479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p:nvPr/>
        </p:nvSpPr>
        <p:spPr>
          <a:xfrm>
            <a:off x="1122600" y="0"/>
            <a:ext cx="80214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Shape 378"/>
          <p:cNvSpPr txBox="1"/>
          <p:nvPr/>
        </p:nvSpPr>
        <p:spPr>
          <a:xfrm>
            <a:off x="7047450" y="1792800"/>
            <a:ext cx="15579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SPACE</a:t>
            </a:r>
            <a:endParaRPr sz="3000" b="1" i="0" u="none" strike="noStrike" cap="none">
              <a:solidFill>
                <a:schemeClr val="lt1"/>
              </a:solidFill>
              <a:latin typeface="Montserrat"/>
              <a:ea typeface="Montserrat"/>
              <a:cs typeface="Montserrat"/>
              <a:sym typeface="Montserrat"/>
            </a:endParaRPr>
          </a:p>
        </p:txBody>
      </p:sp>
      <p:sp>
        <p:nvSpPr>
          <p:cNvPr id="379" name="Shape 379"/>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Shape 380"/>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chemeClr val="dk1"/>
              </a:buClr>
              <a:buSzPts val="1100"/>
              <a:buFont typeface="Arial"/>
              <a:buNone/>
            </a:pPr>
            <a:r>
              <a:rPr lang="en" sz="1000" b="0" i="0" u="none" strike="noStrike" cap="none">
                <a:solidFill>
                  <a:schemeClr val="lt1"/>
                </a:solidFill>
                <a:latin typeface="Montserrat"/>
                <a:ea typeface="Montserrat"/>
                <a:cs typeface="Montserrat"/>
                <a:sym typeface="Montserrat"/>
              </a:rPr>
              <a:t>Our logo should always have enough breathing space. A clean space around the logo ensures a greater visual impact.  Respect the borders, don’t put anything closer than the minimum distance as shown.</a:t>
            </a:r>
            <a:endParaRPr sz="1000" b="0" i="0" u="none" strike="noStrike" cap="none">
              <a:solidFill>
                <a:schemeClr val="lt1"/>
              </a:solidFill>
              <a:latin typeface="Montserrat"/>
              <a:ea typeface="Montserrat"/>
              <a:cs typeface="Montserrat"/>
              <a:sym typeface="Montserrat"/>
            </a:endParaRPr>
          </a:p>
        </p:txBody>
      </p:sp>
      <p:sp>
        <p:nvSpPr>
          <p:cNvPr id="381" name="Shape 381"/>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Shape 382"/>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Shape 383"/>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Shape 384"/>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Shape 385"/>
          <p:cNvSpPr txBox="1"/>
          <p:nvPr/>
        </p:nvSpPr>
        <p:spPr>
          <a:xfrm>
            <a:off x="6827225" y="1234775"/>
            <a:ext cx="17784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CLEAR</a:t>
            </a:r>
            <a:endParaRPr sz="3000" b="1" i="0" u="none" strike="noStrike" cap="none">
              <a:solidFill>
                <a:schemeClr val="lt1"/>
              </a:solidFill>
              <a:latin typeface="Montserrat"/>
              <a:ea typeface="Montserrat"/>
              <a:cs typeface="Montserrat"/>
              <a:sym typeface="Montserrat"/>
            </a:endParaRPr>
          </a:p>
        </p:txBody>
      </p:sp>
      <p:sp>
        <p:nvSpPr>
          <p:cNvPr id="386" name="Shape 386"/>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Shape 387"/>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Shape 388"/>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Shape 389"/>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Shape 390"/>
          <p:cNvSpPr txBox="1"/>
          <p:nvPr/>
        </p:nvSpPr>
        <p:spPr>
          <a:xfrm>
            <a:off x="189300" y="4363250"/>
            <a:ext cx="744000" cy="487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10</a:t>
            </a:r>
            <a:endParaRPr sz="3000" b="1" i="0" u="none" strike="noStrike" cap="none">
              <a:solidFill>
                <a:schemeClr val="lt1"/>
              </a:solidFill>
              <a:latin typeface="Montserrat"/>
              <a:ea typeface="Montserrat"/>
              <a:cs typeface="Montserrat"/>
              <a:sym typeface="Montserrat"/>
            </a:endParaRPr>
          </a:p>
        </p:txBody>
      </p:sp>
      <p:sp>
        <p:nvSpPr>
          <p:cNvPr id="391" name="Shape 391"/>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Shape 392"/>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93" name="Shape 393"/>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394" name="Shape 394"/>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Shape 395"/>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6" name="Shape 396"/>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CLEAN LOOK, SMART CHOICES FOR YOUR CONSISTENCY.</a:t>
            </a:r>
            <a:endParaRPr sz="1000" b="1" i="0" u="none" strike="noStrike" cap="none">
              <a:solidFill>
                <a:schemeClr val="lt1"/>
              </a:solidFill>
              <a:latin typeface="Montserrat"/>
              <a:ea typeface="Montserrat"/>
              <a:cs typeface="Montserrat"/>
              <a:sym typeface="Montserrat"/>
            </a:endParaRPr>
          </a:p>
        </p:txBody>
      </p:sp>
      <p:sp>
        <p:nvSpPr>
          <p:cNvPr id="397" name="Shape 397"/>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Shape 398"/>
          <p:cNvSpPr/>
          <p:nvPr/>
        </p:nvSpPr>
        <p:spPr>
          <a:xfrm rot="10800000">
            <a:off x="179297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Shape 399"/>
          <p:cNvSpPr/>
          <p:nvPr/>
        </p:nvSpPr>
        <p:spPr>
          <a:xfrm rot="10800000">
            <a:off x="33479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p:nvPr/>
        </p:nvSpPr>
        <p:spPr>
          <a:xfrm>
            <a:off x="1122600" y="0"/>
            <a:ext cx="8021400" cy="16980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Shape 405"/>
          <p:cNvSpPr txBox="1"/>
          <p:nvPr/>
        </p:nvSpPr>
        <p:spPr>
          <a:xfrm>
            <a:off x="5874800"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406" name="Shape 406"/>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Shape 407"/>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Shape 408"/>
          <p:cNvSpPr txBox="1"/>
          <p:nvPr/>
        </p:nvSpPr>
        <p:spPr>
          <a:xfrm>
            <a:off x="6461750" y="632275"/>
            <a:ext cx="15234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CLEAR SPACE</a:t>
            </a:r>
            <a:endParaRPr sz="1400" b="1" i="0" u="none" strike="noStrike" cap="none">
              <a:solidFill>
                <a:schemeClr val="lt1"/>
              </a:solidFill>
              <a:latin typeface="Montserrat"/>
              <a:ea typeface="Montserrat"/>
              <a:cs typeface="Montserrat"/>
              <a:sym typeface="Montserrat"/>
            </a:endParaRPr>
          </a:p>
        </p:txBody>
      </p:sp>
      <p:sp>
        <p:nvSpPr>
          <p:cNvPr id="409" name="Shape 409"/>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Shape 410"/>
          <p:cNvSpPr/>
          <p:nvPr/>
        </p:nvSpPr>
        <p:spPr>
          <a:xfrm>
            <a:off x="0" y="1698000"/>
            <a:ext cx="1122600" cy="2372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Shape 411"/>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Shape 412"/>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Shape 413"/>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14" name="Shape 414"/>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415" name="Shape 415"/>
          <p:cNvSpPr txBox="1"/>
          <p:nvPr/>
        </p:nvSpPr>
        <p:spPr>
          <a:xfrm>
            <a:off x="208575" y="4363250"/>
            <a:ext cx="688200" cy="487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11</a:t>
            </a:r>
            <a:endParaRPr sz="3000" b="1" i="0" u="none" strike="noStrike" cap="none">
              <a:solidFill>
                <a:schemeClr val="lt1"/>
              </a:solidFill>
              <a:latin typeface="Montserrat"/>
              <a:ea typeface="Montserrat"/>
              <a:cs typeface="Montserrat"/>
              <a:sym typeface="Montserrat"/>
            </a:endParaRPr>
          </a:p>
        </p:txBody>
      </p:sp>
      <p:sp>
        <p:nvSpPr>
          <p:cNvPr id="416" name="Shape 416"/>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Shape 417"/>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Shape 418"/>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Shape 419"/>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Shape 420"/>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Shape 421"/>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22" name="Shape 422"/>
          <p:cNvPicPr preferRelativeResize="0"/>
          <p:nvPr/>
        </p:nvPicPr>
        <p:blipFill rotWithShape="1">
          <a:blip r:embed="rId4">
            <a:alphaModFix/>
          </a:blip>
          <a:srcRect/>
          <a:stretch/>
        </p:blipFill>
        <p:spPr>
          <a:xfrm>
            <a:off x="6314600" y="2749938"/>
            <a:ext cx="647825" cy="549601"/>
          </a:xfrm>
          <a:prstGeom prst="rect">
            <a:avLst/>
          </a:prstGeom>
          <a:noFill/>
          <a:ln>
            <a:noFill/>
          </a:ln>
        </p:spPr>
      </p:pic>
      <p:sp>
        <p:nvSpPr>
          <p:cNvPr id="423" name="Shape 423"/>
          <p:cNvSpPr txBox="1"/>
          <p:nvPr/>
        </p:nvSpPr>
        <p:spPr>
          <a:xfrm>
            <a:off x="6040762" y="3336200"/>
            <a:ext cx="1195500" cy="357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171717"/>
                </a:solidFill>
                <a:latin typeface="Montserrat"/>
                <a:ea typeface="Montserrat"/>
                <a:cs typeface="Montserrat"/>
                <a:sym typeface="Montserrat"/>
              </a:rPr>
              <a:t>AKTATECH</a:t>
            </a:r>
            <a:endParaRPr sz="1400" b="1" i="0" u="none" strike="noStrike" cap="none">
              <a:solidFill>
                <a:srgbClr val="171717"/>
              </a:solidFill>
              <a:latin typeface="Montserrat"/>
              <a:ea typeface="Montserrat"/>
              <a:cs typeface="Montserrat"/>
              <a:sym typeface="Montserrat"/>
            </a:endParaRPr>
          </a:p>
        </p:txBody>
      </p:sp>
      <p:sp>
        <p:nvSpPr>
          <p:cNvPr id="424" name="Shape 424"/>
          <p:cNvSpPr txBox="1"/>
          <p:nvPr/>
        </p:nvSpPr>
        <p:spPr>
          <a:xfrm>
            <a:off x="6077212" y="3569300"/>
            <a:ext cx="1122600" cy="18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rgbClr val="171717"/>
                </a:solidFill>
                <a:latin typeface="Montserrat"/>
                <a:ea typeface="Montserrat"/>
                <a:cs typeface="Montserrat"/>
                <a:sym typeface="Montserrat"/>
              </a:rPr>
              <a:t>MAKING THE FUTURE</a:t>
            </a:r>
            <a:endParaRPr sz="600" b="0" i="0" u="none" strike="noStrike" cap="none">
              <a:solidFill>
                <a:srgbClr val="171717"/>
              </a:solidFill>
              <a:latin typeface="Montserrat"/>
              <a:ea typeface="Montserrat"/>
              <a:cs typeface="Montserrat"/>
              <a:sym typeface="Montserrat"/>
            </a:endParaRPr>
          </a:p>
        </p:txBody>
      </p:sp>
      <p:sp>
        <p:nvSpPr>
          <p:cNvPr id="425" name="Shape 425"/>
          <p:cNvSpPr/>
          <p:nvPr/>
        </p:nvSpPr>
        <p:spPr>
          <a:xfrm>
            <a:off x="6138650" y="2570250"/>
            <a:ext cx="9840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Shape 426"/>
          <p:cNvSpPr/>
          <p:nvPr/>
        </p:nvSpPr>
        <p:spPr>
          <a:xfrm rot="5400000">
            <a:off x="6738350" y="3134250"/>
            <a:ext cx="9483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Shape 427"/>
          <p:cNvSpPr/>
          <p:nvPr/>
        </p:nvSpPr>
        <p:spPr>
          <a:xfrm rot="5400000">
            <a:off x="5574650" y="3131850"/>
            <a:ext cx="9483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Shape 428"/>
          <p:cNvSpPr/>
          <p:nvPr/>
        </p:nvSpPr>
        <p:spPr>
          <a:xfrm>
            <a:off x="6138650" y="3693450"/>
            <a:ext cx="9840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Shape 429"/>
          <p:cNvSpPr/>
          <p:nvPr/>
        </p:nvSpPr>
        <p:spPr>
          <a:xfrm rot="5400000">
            <a:off x="7122800" y="2570425"/>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Shape 430"/>
          <p:cNvSpPr/>
          <p:nvPr/>
        </p:nvSpPr>
        <p:spPr>
          <a:xfrm rot="5400000">
            <a:off x="5959100" y="2570425"/>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Shape 431"/>
          <p:cNvSpPr/>
          <p:nvPr/>
        </p:nvSpPr>
        <p:spPr>
          <a:xfrm rot="5400000">
            <a:off x="5959100" y="369345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Shape 432"/>
          <p:cNvSpPr/>
          <p:nvPr/>
        </p:nvSpPr>
        <p:spPr>
          <a:xfrm rot="5400000">
            <a:off x="7122800" y="369345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33" name="Shape 433"/>
          <p:cNvPicPr preferRelativeResize="0"/>
          <p:nvPr/>
        </p:nvPicPr>
        <p:blipFill rotWithShape="1">
          <a:blip r:embed="rId4">
            <a:alphaModFix/>
          </a:blip>
          <a:srcRect/>
          <a:stretch/>
        </p:blipFill>
        <p:spPr>
          <a:xfrm>
            <a:off x="2807524" y="2917488"/>
            <a:ext cx="647825" cy="549601"/>
          </a:xfrm>
          <a:prstGeom prst="rect">
            <a:avLst/>
          </a:prstGeom>
          <a:noFill/>
          <a:ln>
            <a:noFill/>
          </a:ln>
        </p:spPr>
      </p:pic>
      <p:sp>
        <p:nvSpPr>
          <p:cNvPr id="434" name="Shape 434"/>
          <p:cNvSpPr txBox="1"/>
          <p:nvPr/>
        </p:nvSpPr>
        <p:spPr>
          <a:xfrm>
            <a:off x="3457575" y="2956375"/>
            <a:ext cx="1195500" cy="357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171717"/>
                </a:solidFill>
                <a:latin typeface="Montserrat"/>
                <a:ea typeface="Montserrat"/>
                <a:cs typeface="Montserrat"/>
                <a:sym typeface="Montserrat"/>
              </a:rPr>
              <a:t>AKTATECH</a:t>
            </a:r>
            <a:endParaRPr sz="1400" b="1" i="0" u="none" strike="noStrike" cap="none">
              <a:solidFill>
                <a:srgbClr val="171717"/>
              </a:solidFill>
              <a:latin typeface="Montserrat"/>
              <a:ea typeface="Montserrat"/>
              <a:cs typeface="Montserrat"/>
              <a:sym typeface="Montserrat"/>
            </a:endParaRPr>
          </a:p>
        </p:txBody>
      </p:sp>
      <p:sp>
        <p:nvSpPr>
          <p:cNvPr id="435" name="Shape 435"/>
          <p:cNvSpPr txBox="1"/>
          <p:nvPr/>
        </p:nvSpPr>
        <p:spPr>
          <a:xfrm>
            <a:off x="3442625" y="3189475"/>
            <a:ext cx="1122600" cy="183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171717"/>
                </a:solidFill>
                <a:latin typeface="Montserrat"/>
                <a:ea typeface="Montserrat"/>
                <a:cs typeface="Montserrat"/>
                <a:sym typeface="Montserrat"/>
              </a:rPr>
              <a:t>MAKING THE FUTURE</a:t>
            </a:r>
            <a:endParaRPr sz="600" b="0" i="0" u="none" strike="noStrike" cap="none">
              <a:solidFill>
                <a:srgbClr val="171717"/>
              </a:solidFill>
              <a:latin typeface="Montserrat"/>
              <a:ea typeface="Montserrat"/>
              <a:cs typeface="Montserrat"/>
              <a:sym typeface="Montserrat"/>
            </a:endParaRPr>
          </a:p>
        </p:txBody>
      </p:sp>
      <p:sp>
        <p:nvSpPr>
          <p:cNvPr id="436" name="Shape 436"/>
          <p:cNvSpPr/>
          <p:nvPr/>
        </p:nvSpPr>
        <p:spPr>
          <a:xfrm>
            <a:off x="2807525" y="2737800"/>
            <a:ext cx="17223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Shape 437"/>
          <p:cNvSpPr/>
          <p:nvPr/>
        </p:nvSpPr>
        <p:spPr>
          <a:xfrm rot="5400000">
            <a:off x="2627975" y="273780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Shape 438"/>
          <p:cNvSpPr/>
          <p:nvPr/>
        </p:nvSpPr>
        <p:spPr>
          <a:xfrm rot="5400000">
            <a:off x="4529950" y="273780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Shape 439"/>
          <p:cNvSpPr/>
          <p:nvPr/>
        </p:nvSpPr>
        <p:spPr>
          <a:xfrm>
            <a:off x="2807525" y="3467100"/>
            <a:ext cx="17223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Shape 440"/>
          <p:cNvSpPr/>
          <p:nvPr/>
        </p:nvSpPr>
        <p:spPr>
          <a:xfrm rot="5400000">
            <a:off x="2627975" y="346710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Shape 441"/>
          <p:cNvSpPr/>
          <p:nvPr/>
        </p:nvSpPr>
        <p:spPr>
          <a:xfrm rot="5400000">
            <a:off x="4529950" y="3467100"/>
            <a:ext cx="179400" cy="1797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2" name="Shape 442"/>
          <p:cNvSpPr/>
          <p:nvPr/>
        </p:nvSpPr>
        <p:spPr>
          <a:xfrm>
            <a:off x="3457575" y="2737800"/>
            <a:ext cx="82800" cy="909000"/>
          </a:xfrm>
          <a:prstGeom prst="rect">
            <a:avLst/>
          </a:prstGeom>
          <a:solidFill>
            <a:srgbClr val="B7B7B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Shape 443"/>
          <p:cNvSpPr/>
          <p:nvPr/>
        </p:nvSpPr>
        <p:spPr>
          <a:xfrm rot="5400000">
            <a:off x="2442575" y="3102600"/>
            <a:ext cx="5502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4" name="Shape 444"/>
          <p:cNvSpPr/>
          <p:nvPr/>
        </p:nvSpPr>
        <p:spPr>
          <a:xfrm rot="5400000">
            <a:off x="4344550" y="3102450"/>
            <a:ext cx="550200" cy="179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5" name="Shape 445"/>
          <p:cNvSpPr/>
          <p:nvPr/>
        </p:nvSpPr>
        <p:spPr>
          <a:xfrm>
            <a:off x="2448125" y="2558100"/>
            <a:ext cx="24411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6" name="Shape 446"/>
          <p:cNvSpPr/>
          <p:nvPr/>
        </p:nvSpPr>
        <p:spPr>
          <a:xfrm>
            <a:off x="2448125" y="3646800"/>
            <a:ext cx="24411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7" name="Shape 447"/>
          <p:cNvSpPr/>
          <p:nvPr/>
        </p:nvSpPr>
        <p:spPr>
          <a:xfrm rot="-5400000">
            <a:off x="4342150" y="3105150"/>
            <a:ext cx="9144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8" name="Shape 448"/>
          <p:cNvSpPr/>
          <p:nvPr/>
        </p:nvSpPr>
        <p:spPr>
          <a:xfrm rot="-5400000">
            <a:off x="2080775" y="3102450"/>
            <a:ext cx="9144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49" name="Shape 449"/>
          <p:cNvCxnSpPr/>
          <p:nvPr/>
        </p:nvCxnSpPr>
        <p:spPr>
          <a:xfrm>
            <a:off x="2372813" y="3638850"/>
            <a:ext cx="2591700" cy="7800"/>
          </a:xfrm>
          <a:prstGeom prst="straightConnector1">
            <a:avLst/>
          </a:prstGeom>
          <a:noFill/>
          <a:ln w="9525" cap="flat" cmpd="sng">
            <a:solidFill>
              <a:schemeClr val="dk2"/>
            </a:solidFill>
            <a:prstDash val="solid"/>
            <a:round/>
            <a:headEnd type="none" w="sm" len="sm"/>
            <a:tailEnd type="none" w="sm" len="sm"/>
          </a:ln>
        </p:spPr>
      </p:cxnSp>
      <p:cxnSp>
        <p:nvCxnSpPr>
          <p:cNvPr id="450" name="Shape 450"/>
          <p:cNvCxnSpPr/>
          <p:nvPr/>
        </p:nvCxnSpPr>
        <p:spPr>
          <a:xfrm>
            <a:off x="2372813" y="2730000"/>
            <a:ext cx="2591700" cy="7800"/>
          </a:xfrm>
          <a:prstGeom prst="straightConnector1">
            <a:avLst/>
          </a:prstGeom>
          <a:noFill/>
          <a:ln w="9525" cap="flat" cmpd="sng">
            <a:solidFill>
              <a:schemeClr val="dk2"/>
            </a:solidFill>
            <a:prstDash val="solid"/>
            <a:round/>
            <a:headEnd type="none" w="sm" len="sm"/>
            <a:tailEnd type="none" w="sm" len="sm"/>
          </a:ln>
        </p:spPr>
      </p:cxnSp>
      <p:cxnSp>
        <p:nvCxnSpPr>
          <p:cNvPr id="451" name="Shape 451"/>
          <p:cNvCxnSpPr/>
          <p:nvPr/>
        </p:nvCxnSpPr>
        <p:spPr>
          <a:xfrm>
            <a:off x="2629600" y="2477550"/>
            <a:ext cx="1200" cy="1434900"/>
          </a:xfrm>
          <a:prstGeom prst="straightConnector1">
            <a:avLst/>
          </a:prstGeom>
          <a:noFill/>
          <a:ln w="9525" cap="flat" cmpd="sng">
            <a:solidFill>
              <a:schemeClr val="dk2"/>
            </a:solidFill>
            <a:prstDash val="solid"/>
            <a:round/>
            <a:headEnd type="none" w="sm" len="sm"/>
            <a:tailEnd type="none" w="sm" len="sm"/>
          </a:ln>
        </p:spPr>
      </p:cxnSp>
      <p:cxnSp>
        <p:nvCxnSpPr>
          <p:cNvPr id="452" name="Shape 452"/>
          <p:cNvCxnSpPr/>
          <p:nvPr/>
        </p:nvCxnSpPr>
        <p:spPr>
          <a:xfrm>
            <a:off x="4706550" y="2474850"/>
            <a:ext cx="1200" cy="1434900"/>
          </a:xfrm>
          <a:prstGeom prst="straightConnector1">
            <a:avLst/>
          </a:prstGeom>
          <a:noFill/>
          <a:ln w="9525" cap="flat" cmpd="sng">
            <a:solidFill>
              <a:schemeClr val="dk2"/>
            </a:solidFill>
            <a:prstDash val="solid"/>
            <a:round/>
            <a:headEnd type="none" w="sm" len="sm"/>
            <a:tailEnd type="none" w="sm" len="sm"/>
          </a:ln>
        </p:spPr>
      </p:cxnSp>
      <p:sp>
        <p:nvSpPr>
          <p:cNvPr id="453" name="Shape 453"/>
          <p:cNvSpPr/>
          <p:nvPr/>
        </p:nvSpPr>
        <p:spPr>
          <a:xfrm>
            <a:off x="5779250" y="2390875"/>
            <a:ext cx="17028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Shape 454"/>
          <p:cNvSpPr/>
          <p:nvPr/>
        </p:nvSpPr>
        <p:spPr>
          <a:xfrm>
            <a:off x="5779250" y="3873100"/>
            <a:ext cx="17028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Shape 455"/>
          <p:cNvSpPr/>
          <p:nvPr/>
        </p:nvSpPr>
        <p:spPr>
          <a:xfrm rot="5400000">
            <a:off x="5082350" y="3134250"/>
            <a:ext cx="15735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6" name="Shape 456"/>
          <p:cNvSpPr/>
          <p:nvPr/>
        </p:nvSpPr>
        <p:spPr>
          <a:xfrm rot="5400000">
            <a:off x="6605450" y="3131850"/>
            <a:ext cx="1573500" cy="1797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57" name="Shape 457"/>
          <p:cNvCxnSpPr/>
          <p:nvPr/>
        </p:nvCxnSpPr>
        <p:spPr>
          <a:xfrm>
            <a:off x="5674400" y="3873100"/>
            <a:ext cx="1912500" cy="0"/>
          </a:xfrm>
          <a:prstGeom prst="straightConnector1">
            <a:avLst/>
          </a:prstGeom>
          <a:noFill/>
          <a:ln w="9525" cap="flat" cmpd="sng">
            <a:solidFill>
              <a:schemeClr val="dk2"/>
            </a:solidFill>
            <a:prstDash val="solid"/>
            <a:round/>
            <a:headEnd type="none" w="sm" len="sm"/>
            <a:tailEnd type="none" w="sm" len="sm"/>
          </a:ln>
        </p:spPr>
      </p:cxnSp>
      <p:cxnSp>
        <p:nvCxnSpPr>
          <p:cNvPr id="458" name="Shape 458"/>
          <p:cNvCxnSpPr/>
          <p:nvPr/>
        </p:nvCxnSpPr>
        <p:spPr>
          <a:xfrm>
            <a:off x="5674400" y="2569125"/>
            <a:ext cx="1912500" cy="0"/>
          </a:xfrm>
          <a:prstGeom prst="straightConnector1">
            <a:avLst/>
          </a:prstGeom>
          <a:noFill/>
          <a:ln w="9525" cap="flat" cmpd="sng">
            <a:solidFill>
              <a:schemeClr val="dk2"/>
            </a:solidFill>
            <a:prstDash val="solid"/>
            <a:round/>
            <a:headEnd type="none" w="sm" len="sm"/>
            <a:tailEnd type="none" w="sm" len="sm"/>
          </a:ln>
        </p:spPr>
      </p:cxnSp>
      <p:cxnSp>
        <p:nvCxnSpPr>
          <p:cNvPr id="459" name="Shape 459"/>
          <p:cNvCxnSpPr/>
          <p:nvPr/>
        </p:nvCxnSpPr>
        <p:spPr>
          <a:xfrm>
            <a:off x="5954425" y="2313150"/>
            <a:ext cx="3900" cy="1817100"/>
          </a:xfrm>
          <a:prstGeom prst="straightConnector1">
            <a:avLst/>
          </a:prstGeom>
          <a:noFill/>
          <a:ln w="9525" cap="flat" cmpd="sng">
            <a:solidFill>
              <a:schemeClr val="dk2"/>
            </a:solidFill>
            <a:prstDash val="solid"/>
            <a:round/>
            <a:headEnd type="none" w="sm" len="sm"/>
            <a:tailEnd type="none" w="sm" len="sm"/>
          </a:ln>
        </p:spPr>
      </p:cxnSp>
      <p:cxnSp>
        <p:nvCxnSpPr>
          <p:cNvPr id="460" name="Shape 460"/>
          <p:cNvCxnSpPr/>
          <p:nvPr/>
        </p:nvCxnSpPr>
        <p:spPr>
          <a:xfrm>
            <a:off x="7302350" y="2313150"/>
            <a:ext cx="3900" cy="1817100"/>
          </a:xfrm>
          <a:prstGeom prst="straightConnector1">
            <a:avLst/>
          </a:prstGeom>
          <a:noFill/>
          <a:ln w="9525" cap="flat" cmpd="sng">
            <a:solidFill>
              <a:schemeClr val="dk2"/>
            </a:solidFill>
            <a:prstDash val="solid"/>
            <a:round/>
            <a:headEnd type="none" w="sm" len="sm"/>
            <a:tailEnd type="none" w="sm" len="sm"/>
          </a:ln>
        </p:spPr>
      </p:cxnSp>
      <p:sp>
        <p:nvSpPr>
          <p:cNvPr id="461" name="Shape 461"/>
          <p:cNvSpPr/>
          <p:nvPr/>
        </p:nvSpPr>
        <p:spPr>
          <a:xfrm>
            <a:off x="17929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Shape 462"/>
          <p:cNvSpPr/>
          <p:nvPr/>
        </p:nvSpPr>
        <p:spPr>
          <a:xfrm>
            <a:off x="525232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3" name="Shape 463"/>
          <p:cNvSpPr/>
          <p:nvPr/>
        </p:nvSpPr>
        <p:spPr>
          <a:xfrm>
            <a:off x="36973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Shape 468"/>
          <p:cNvSpPr/>
          <p:nvPr/>
        </p:nvSpPr>
        <p:spPr>
          <a:xfrm>
            <a:off x="1122600" y="0"/>
            <a:ext cx="80214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Shape 469"/>
          <p:cNvSpPr txBox="1"/>
          <p:nvPr/>
        </p:nvSpPr>
        <p:spPr>
          <a:xfrm>
            <a:off x="6550150" y="1792800"/>
            <a:ext cx="20550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IDENTITY</a:t>
            </a:r>
            <a:endParaRPr sz="3000" b="1" i="0" u="none" strike="noStrike" cap="none">
              <a:solidFill>
                <a:schemeClr val="lt1"/>
              </a:solidFill>
              <a:latin typeface="Montserrat"/>
              <a:ea typeface="Montserrat"/>
              <a:cs typeface="Montserrat"/>
              <a:sym typeface="Montserrat"/>
            </a:endParaRPr>
          </a:p>
        </p:txBody>
      </p:sp>
      <p:sp>
        <p:nvSpPr>
          <p:cNvPr id="470" name="Shape 470"/>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Shape 471"/>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Montserrat"/>
              <a:ea typeface="Montserrat"/>
              <a:cs typeface="Montserrat"/>
              <a:sym typeface="Montserrat"/>
            </a:endParaRPr>
          </a:p>
        </p:txBody>
      </p:sp>
      <p:sp>
        <p:nvSpPr>
          <p:cNvPr id="472" name="Shape 472"/>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Shape 473"/>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Shape 474"/>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Shape 475"/>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Shape 476"/>
          <p:cNvSpPr txBox="1"/>
          <p:nvPr/>
        </p:nvSpPr>
        <p:spPr>
          <a:xfrm>
            <a:off x="5576850" y="1234775"/>
            <a:ext cx="30288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CORPORATED</a:t>
            </a:r>
            <a:endParaRPr sz="3000" b="1" i="0" u="none" strike="noStrike" cap="none">
              <a:solidFill>
                <a:schemeClr val="lt1"/>
              </a:solidFill>
              <a:latin typeface="Montserrat"/>
              <a:ea typeface="Montserrat"/>
              <a:cs typeface="Montserrat"/>
              <a:sym typeface="Montserrat"/>
            </a:endParaRPr>
          </a:p>
        </p:txBody>
      </p:sp>
      <p:sp>
        <p:nvSpPr>
          <p:cNvPr id="477" name="Shape 477"/>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Shape 478"/>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Shape 479"/>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Shape 480"/>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Shape 481"/>
          <p:cNvSpPr txBox="1"/>
          <p:nvPr/>
        </p:nvSpPr>
        <p:spPr>
          <a:xfrm>
            <a:off x="189300" y="4363250"/>
            <a:ext cx="744000" cy="487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12</a:t>
            </a:r>
            <a:endParaRPr sz="3000" b="1" i="0" u="none" strike="noStrike" cap="none">
              <a:solidFill>
                <a:schemeClr val="lt1"/>
              </a:solidFill>
              <a:latin typeface="Montserrat"/>
              <a:ea typeface="Montserrat"/>
              <a:cs typeface="Montserrat"/>
              <a:sym typeface="Montserrat"/>
            </a:endParaRPr>
          </a:p>
        </p:txBody>
      </p:sp>
      <p:sp>
        <p:nvSpPr>
          <p:cNvPr id="482" name="Shape 482"/>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Shape 483"/>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84" name="Shape 484"/>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485" name="Shape 485"/>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6" name="Shape 486"/>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7" name="Shape 487"/>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STATIONERY ELEMENTS | BUSINESS CARDS, LETTERHEAD, ENVELOPE, ICONS. </a:t>
            </a:r>
            <a:endParaRPr sz="1000" b="1" i="0" u="none" strike="noStrike" cap="none">
              <a:solidFill>
                <a:schemeClr val="lt1"/>
              </a:solidFill>
              <a:latin typeface="Montserrat"/>
              <a:ea typeface="Montserrat"/>
              <a:cs typeface="Montserrat"/>
              <a:sym typeface="Montserrat"/>
            </a:endParaRPr>
          </a:p>
        </p:txBody>
      </p:sp>
      <p:sp>
        <p:nvSpPr>
          <p:cNvPr id="488" name="Shape 488"/>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A corporate identity manual is a manual containing guidelines for corporate identity applications. It is a corporate identity management tool. It is used to ensure correct application of the corporate identity following its implementation.</a:t>
            </a:r>
            <a:endParaRPr sz="1000" b="0" i="0" u="none" strike="noStrike" cap="none">
              <a:solidFill>
                <a:schemeClr val="lt1"/>
              </a:solidFill>
              <a:latin typeface="Montserrat"/>
              <a:ea typeface="Montserrat"/>
              <a:cs typeface="Montserrat"/>
              <a:sym typeface="Montserrat"/>
            </a:endParaRPr>
          </a:p>
        </p:txBody>
      </p:sp>
      <p:sp>
        <p:nvSpPr>
          <p:cNvPr id="489" name="Shape 489"/>
          <p:cNvSpPr/>
          <p:nvPr/>
        </p:nvSpPr>
        <p:spPr>
          <a:xfrm>
            <a:off x="17929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Shape 490"/>
          <p:cNvSpPr/>
          <p:nvPr/>
        </p:nvSpPr>
        <p:spPr>
          <a:xfrm>
            <a:off x="525232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Shape 491"/>
          <p:cNvSpPr/>
          <p:nvPr/>
        </p:nvSpPr>
        <p:spPr>
          <a:xfrm>
            <a:off x="36973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Shape 496"/>
          <p:cNvSpPr/>
          <p:nvPr/>
        </p:nvSpPr>
        <p:spPr>
          <a:xfrm>
            <a:off x="1122600" y="0"/>
            <a:ext cx="8021400" cy="18684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Shape 497"/>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Shape 498"/>
          <p:cNvSpPr/>
          <p:nvPr/>
        </p:nvSpPr>
        <p:spPr>
          <a:xfrm rot="10800000">
            <a:off x="341550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9" name="Shape 499"/>
          <p:cNvSpPr/>
          <p:nvPr/>
        </p:nvSpPr>
        <p:spPr>
          <a:xfrm>
            <a:off x="1808375" y="903150"/>
            <a:ext cx="1387200" cy="1199700"/>
          </a:xfrm>
          <a:prstGeom prst="triangle">
            <a:avLst>
              <a:gd name="adj" fmla="val 5000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0" name="Shape 500"/>
          <p:cNvSpPr txBox="1"/>
          <p:nvPr/>
        </p:nvSpPr>
        <p:spPr>
          <a:xfrm>
            <a:off x="5440225"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501" name="Shape 501"/>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2" name="Shape 502"/>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3" name="Shape 503"/>
          <p:cNvSpPr txBox="1"/>
          <p:nvPr/>
        </p:nvSpPr>
        <p:spPr>
          <a:xfrm>
            <a:off x="6031525" y="632275"/>
            <a:ext cx="19536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BUSINESS CARDS</a:t>
            </a:r>
            <a:endParaRPr sz="1400" b="1" i="0" u="none" strike="noStrike" cap="none">
              <a:solidFill>
                <a:schemeClr val="lt1"/>
              </a:solidFill>
              <a:latin typeface="Montserrat"/>
              <a:ea typeface="Montserrat"/>
              <a:cs typeface="Montserrat"/>
              <a:sym typeface="Montserrat"/>
            </a:endParaRPr>
          </a:p>
        </p:txBody>
      </p:sp>
      <p:sp>
        <p:nvSpPr>
          <p:cNvPr id="504" name="Shape 504"/>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5" name="Shape 505"/>
          <p:cNvSpPr/>
          <p:nvPr/>
        </p:nvSpPr>
        <p:spPr>
          <a:xfrm>
            <a:off x="0" y="1868400"/>
            <a:ext cx="1122600" cy="22023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Shape 506"/>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7" name="Shape 507"/>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8" name="Shape 508"/>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09" name="Shape 509"/>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510" name="Shape 510"/>
          <p:cNvSpPr txBox="1"/>
          <p:nvPr/>
        </p:nvSpPr>
        <p:spPr>
          <a:xfrm>
            <a:off x="227775" y="4363250"/>
            <a:ext cx="649800" cy="487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13</a:t>
            </a:r>
            <a:endParaRPr sz="3000" b="1" i="0" u="none" strike="noStrike" cap="none">
              <a:solidFill>
                <a:schemeClr val="lt1"/>
              </a:solidFill>
              <a:latin typeface="Montserrat"/>
              <a:ea typeface="Montserrat"/>
              <a:cs typeface="Montserrat"/>
              <a:sym typeface="Montserrat"/>
            </a:endParaRPr>
          </a:p>
        </p:txBody>
      </p:sp>
      <p:sp>
        <p:nvSpPr>
          <p:cNvPr id="511" name="Shape 511"/>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2" name="Shape 512"/>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3" name="Shape 513"/>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Shape 514"/>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5" name="Shape 515"/>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Shape 516"/>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Shape 517"/>
          <p:cNvSpPr/>
          <p:nvPr/>
        </p:nvSpPr>
        <p:spPr>
          <a:xfrm>
            <a:off x="2019200" y="2467888"/>
            <a:ext cx="2904600" cy="1663500"/>
          </a:xfrm>
          <a:prstGeom prst="rect">
            <a:avLst/>
          </a:prstGeom>
          <a:solidFill>
            <a:srgbClr val="FFFFFF"/>
          </a:solidFill>
          <a:ln>
            <a:noFill/>
          </a:ln>
          <a:effectLst>
            <a:outerShdw blurRad="100013" dist="19050" dir="5400000" algn="bl" rotWithShape="0">
              <a:srgbClr val="000000">
                <a:alpha val="1490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Shape 518"/>
          <p:cNvSpPr txBox="1"/>
          <p:nvPr/>
        </p:nvSpPr>
        <p:spPr>
          <a:xfrm>
            <a:off x="2090225" y="1708225"/>
            <a:ext cx="1234500" cy="2871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171717"/>
                </a:solidFill>
                <a:latin typeface="Montserrat"/>
                <a:ea typeface="Montserrat"/>
                <a:cs typeface="Montserrat"/>
                <a:sym typeface="Montserrat"/>
              </a:rPr>
              <a:t>FRONT SIDE</a:t>
            </a:r>
            <a:endParaRPr sz="1200" b="1" i="0" u="none" strike="noStrike" cap="none">
              <a:solidFill>
                <a:srgbClr val="171717"/>
              </a:solidFill>
              <a:latin typeface="Montserrat"/>
              <a:ea typeface="Montserrat"/>
              <a:cs typeface="Montserrat"/>
              <a:sym typeface="Montserrat"/>
            </a:endParaRPr>
          </a:p>
        </p:txBody>
      </p:sp>
      <p:sp>
        <p:nvSpPr>
          <p:cNvPr id="519" name="Shape 519"/>
          <p:cNvSpPr/>
          <p:nvPr/>
        </p:nvSpPr>
        <p:spPr>
          <a:xfrm>
            <a:off x="3253700" y="2467888"/>
            <a:ext cx="1670100" cy="166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Shape 520"/>
          <p:cNvSpPr/>
          <p:nvPr/>
        </p:nvSpPr>
        <p:spPr>
          <a:xfrm>
            <a:off x="4682555" y="3901618"/>
            <a:ext cx="91500" cy="915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Shape 521"/>
          <p:cNvSpPr/>
          <p:nvPr/>
        </p:nvSpPr>
        <p:spPr>
          <a:xfrm>
            <a:off x="4462100" y="3866888"/>
            <a:ext cx="161100" cy="1611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Shape 522"/>
          <p:cNvSpPr/>
          <p:nvPr/>
        </p:nvSpPr>
        <p:spPr>
          <a:xfrm>
            <a:off x="2019200" y="3559013"/>
            <a:ext cx="1234500" cy="572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Shape 523"/>
          <p:cNvSpPr/>
          <p:nvPr/>
        </p:nvSpPr>
        <p:spPr>
          <a:xfrm>
            <a:off x="2019200" y="3239307"/>
            <a:ext cx="1234500" cy="3198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Shape 524"/>
          <p:cNvSpPr txBox="1"/>
          <p:nvPr/>
        </p:nvSpPr>
        <p:spPr>
          <a:xfrm>
            <a:off x="2153200" y="3432062"/>
            <a:ext cx="901800" cy="199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JOHN DOE</a:t>
            </a:r>
            <a:endParaRPr sz="1000" b="1" i="0" u="none" strike="noStrike" cap="none">
              <a:solidFill>
                <a:schemeClr val="lt1"/>
              </a:solidFill>
              <a:latin typeface="Montserrat"/>
              <a:ea typeface="Montserrat"/>
              <a:cs typeface="Montserrat"/>
              <a:sym typeface="Montserrat"/>
            </a:endParaRPr>
          </a:p>
        </p:txBody>
      </p:sp>
      <p:sp>
        <p:nvSpPr>
          <p:cNvPr id="525" name="Shape 525"/>
          <p:cNvSpPr txBox="1"/>
          <p:nvPr/>
        </p:nvSpPr>
        <p:spPr>
          <a:xfrm>
            <a:off x="2153200" y="3661762"/>
            <a:ext cx="706200" cy="82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171717"/>
                </a:solidFill>
                <a:latin typeface="Montserrat"/>
                <a:ea typeface="Montserrat"/>
                <a:cs typeface="Montserrat"/>
                <a:sym typeface="Montserrat"/>
              </a:rPr>
              <a:t>DIRECTOR</a:t>
            </a:r>
            <a:endParaRPr sz="600" b="1" i="0" u="none" strike="noStrike" cap="none">
              <a:solidFill>
                <a:srgbClr val="171717"/>
              </a:solidFill>
              <a:latin typeface="Montserrat"/>
              <a:ea typeface="Montserrat"/>
              <a:cs typeface="Montserrat"/>
              <a:sym typeface="Montserrat"/>
            </a:endParaRPr>
          </a:p>
        </p:txBody>
      </p:sp>
      <p:sp>
        <p:nvSpPr>
          <p:cNvPr id="526" name="Shape 526"/>
          <p:cNvSpPr txBox="1"/>
          <p:nvPr/>
        </p:nvSpPr>
        <p:spPr>
          <a:xfrm>
            <a:off x="3465550" y="2976363"/>
            <a:ext cx="10191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Montserrat"/>
                <a:ea typeface="Montserrat"/>
                <a:cs typeface="Montserrat"/>
                <a:sym typeface="Montserrat"/>
              </a:rPr>
              <a:t>BOULEVARD 01234</a:t>
            </a:r>
            <a:endParaRPr sz="600" b="1" i="0" u="none" strike="noStrike" cap="none">
              <a:solidFill>
                <a:schemeClr val="lt1"/>
              </a:solidFill>
              <a:latin typeface="Montserrat"/>
              <a:ea typeface="Montserrat"/>
              <a:cs typeface="Montserrat"/>
              <a:sym typeface="Montserrat"/>
            </a:endParaRPr>
          </a:p>
        </p:txBody>
      </p:sp>
      <p:sp>
        <p:nvSpPr>
          <p:cNvPr id="527" name="Shape 527"/>
          <p:cNvSpPr txBox="1"/>
          <p:nvPr/>
        </p:nvSpPr>
        <p:spPr>
          <a:xfrm>
            <a:off x="3465550" y="3083788"/>
            <a:ext cx="11409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Montserrat"/>
                <a:ea typeface="Montserrat"/>
                <a:cs typeface="Montserrat"/>
                <a:sym typeface="Montserrat"/>
              </a:rPr>
              <a:t>LONDON, MAIN STREET</a:t>
            </a:r>
            <a:endParaRPr sz="600" b="1" i="0" u="none" strike="noStrike" cap="none">
              <a:solidFill>
                <a:schemeClr val="lt1"/>
              </a:solidFill>
              <a:latin typeface="Montserrat"/>
              <a:ea typeface="Montserrat"/>
              <a:cs typeface="Montserrat"/>
              <a:sym typeface="Montserrat"/>
            </a:endParaRPr>
          </a:p>
        </p:txBody>
      </p:sp>
      <p:sp>
        <p:nvSpPr>
          <p:cNvPr id="528" name="Shape 528"/>
          <p:cNvSpPr txBox="1"/>
          <p:nvPr/>
        </p:nvSpPr>
        <p:spPr>
          <a:xfrm>
            <a:off x="3465550" y="3204213"/>
            <a:ext cx="11409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Montserrat"/>
                <a:ea typeface="Montserrat"/>
                <a:cs typeface="Montserrat"/>
                <a:sym typeface="Montserrat"/>
              </a:rPr>
              <a:t>A 01/2</a:t>
            </a:r>
            <a:endParaRPr sz="600" b="1" i="0" u="none" strike="noStrike" cap="none">
              <a:solidFill>
                <a:schemeClr val="lt1"/>
              </a:solidFill>
              <a:latin typeface="Montserrat"/>
              <a:ea typeface="Montserrat"/>
              <a:cs typeface="Montserrat"/>
              <a:sym typeface="Montserrat"/>
            </a:endParaRPr>
          </a:p>
        </p:txBody>
      </p:sp>
      <p:sp>
        <p:nvSpPr>
          <p:cNvPr id="529" name="Shape 529"/>
          <p:cNvSpPr txBox="1"/>
          <p:nvPr/>
        </p:nvSpPr>
        <p:spPr>
          <a:xfrm>
            <a:off x="3465550" y="3432063"/>
            <a:ext cx="10191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chemeClr val="lt1"/>
                </a:solidFill>
                <a:latin typeface="Montserrat Medium"/>
                <a:ea typeface="Montserrat Medium"/>
                <a:cs typeface="Montserrat Medium"/>
                <a:sym typeface="Montserrat Medium"/>
              </a:rPr>
              <a:t>+ 012 345 67890</a:t>
            </a:r>
            <a:endParaRPr sz="600" b="0" i="0" u="none" strike="noStrike" cap="none">
              <a:solidFill>
                <a:schemeClr val="lt1"/>
              </a:solidFill>
              <a:latin typeface="Montserrat Medium"/>
              <a:ea typeface="Montserrat Medium"/>
              <a:cs typeface="Montserrat Medium"/>
              <a:sym typeface="Montserrat Medium"/>
            </a:endParaRPr>
          </a:p>
        </p:txBody>
      </p:sp>
      <p:sp>
        <p:nvSpPr>
          <p:cNvPr id="530" name="Shape 530"/>
          <p:cNvSpPr txBox="1"/>
          <p:nvPr/>
        </p:nvSpPr>
        <p:spPr>
          <a:xfrm>
            <a:off x="3465550" y="3539488"/>
            <a:ext cx="11409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chemeClr val="lt1"/>
                </a:solidFill>
                <a:latin typeface="Montserrat Medium"/>
                <a:ea typeface="Montserrat Medium"/>
                <a:cs typeface="Montserrat Medium"/>
                <a:sym typeface="Montserrat Medium"/>
              </a:rPr>
              <a:t>CONTACT@INFO.COM</a:t>
            </a:r>
            <a:endParaRPr sz="600" b="0" i="0" u="none" strike="noStrike" cap="none">
              <a:solidFill>
                <a:schemeClr val="lt1"/>
              </a:solidFill>
              <a:latin typeface="Montserrat Medium"/>
              <a:ea typeface="Montserrat Medium"/>
              <a:cs typeface="Montserrat Medium"/>
              <a:sym typeface="Montserrat Medium"/>
            </a:endParaRPr>
          </a:p>
        </p:txBody>
      </p:sp>
      <p:sp>
        <p:nvSpPr>
          <p:cNvPr id="531" name="Shape 531"/>
          <p:cNvSpPr txBox="1"/>
          <p:nvPr/>
        </p:nvSpPr>
        <p:spPr>
          <a:xfrm>
            <a:off x="3465550" y="3659913"/>
            <a:ext cx="1140900" cy="141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chemeClr val="lt1"/>
                </a:solidFill>
                <a:latin typeface="Montserrat Medium"/>
                <a:ea typeface="Montserrat Medium"/>
                <a:cs typeface="Montserrat Medium"/>
                <a:sym typeface="Montserrat Medium"/>
              </a:rPr>
              <a:t>WWW.WEBSITE.COM</a:t>
            </a:r>
            <a:endParaRPr sz="600" b="0" i="0" u="none" strike="noStrike" cap="none">
              <a:solidFill>
                <a:schemeClr val="lt1"/>
              </a:solidFill>
              <a:latin typeface="Montserrat Medium"/>
              <a:ea typeface="Montserrat Medium"/>
              <a:cs typeface="Montserrat Medium"/>
              <a:sym typeface="Montserrat Medium"/>
            </a:endParaRPr>
          </a:p>
        </p:txBody>
      </p:sp>
      <p:sp>
        <p:nvSpPr>
          <p:cNvPr id="532" name="Shape 532"/>
          <p:cNvSpPr/>
          <p:nvPr/>
        </p:nvSpPr>
        <p:spPr>
          <a:xfrm>
            <a:off x="3569525" y="2680513"/>
            <a:ext cx="9600" cy="1611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Shape 533"/>
          <p:cNvSpPr/>
          <p:nvPr/>
        </p:nvSpPr>
        <p:spPr>
          <a:xfrm rot="-5400000">
            <a:off x="2187933" y="2574935"/>
            <a:ext cx="91500" cy="915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Shape 534"/>
          <p:cNvSpPr/>
          <p:nvPr/>
        </p:nvSpPr>
        <p:spPr>
          <a:xfrm rot="-5400000">
            <a:off x="2153203" y="2725790"/>
            <a:ext cx="161100" cy="1611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5" name="Shape 535"/>
          <p:cNvSpPr/>
          <p:nvPr/>
        </p:nvSpPr>
        <p:spPr>
          <a:xfrm rot="-5400000">
            <a:off x="2355175" y="3866813"/>
            <a:ext cx="9600" cy="161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Shape 536"/>
          <p:cNvSpPr/>
          <p:nvPr/>
        </p:nvSpPr>
        <p:spPr>
          <a:xfrm>
            <a:off x="5162500" y="2467875"/>
            <a:ext cx="2904600" cy="1663500"/>
          </a:xfrm>
          <a:prstGeom prst="rect">
            <a:avLst/>
          </a:prstGeom>
          <a:solidFill>
            <a:srgbClr val="82D0D2"/>
          </a:solidFill>
          <a:ln>
            <a:noFill/>
          </a:ln>
          <a:effectLst>
            <a:outerShdw blurRad="200025" dist="19050" dir="5400000" algn="bl" rotWithShape="0">
              <a:srgbClr val="000000">
                <a:alpha val="1490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37" name="Shape 537"/>
          <p:cNvPicPr preferRelativeResize="0"/>
          <p:nvPr/>
        </p:nvPicPr>
        <p:blipFill rotWithShape="1">
          <a:blip r:embed="rId4">
            <a:alphaModFix/>
          </a:blip>
          <a:srcRect/>
          <a:stretch/>
        </p:blipFill>
        <p:spPr>
          <a:xfrm>
            <a:off x="6290900" y="2798463"/>
            <a:ext cx="647825" cy="549601"/>
          </a:xfrm>
          <a:prstGeom prst="rect">
            <a:avLst/>
          </a:prstGeom>
          <a:noFill/>
          <a:ln>
            <a:noFill/>
          </a:ln>
        </p:spPr>
      </p:pic>
      <p:sp>
        <p:nvSpPr>
          <p:cNvPr id="538" name="Shape 538"/>
          <p:cNvSpPr txBox="1"/>
          <p:nvPr/>
        </p:nvSpPr>
        <p:spPr>
          <a:xfrm>
            <a:off x="6017062" y="3384725"/>
            <a:ext cx="1195500" cy="357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AKTATECH</a:t>
            </a:r>
            <a:endParaRPr sz="1400" b="1" i="0" u="none" strike="noStrike" cap="none">
              <a:solidFill>
                <a:schemeClr val="lt1"/>
              </a:solidFill>
              <a:latin typeface="Montserrat"/>
              <a:ea typeface="Montserrat"/>
              <a:cs typeface="Montserrat"/>
              <a:sym typeface="Montserrat"/>
            </a:endParaRPr>
          </a:p>
        </p:txBody>
      </p:sp>
      <p:sp>
        <p:nvSpPr>
          <p:cNvPr id="539" name="Shape 539"/>
          <p:cNvSpPr txBox="1"/>
          <p:nvPr/>
        </p:nvSpPr>
        <p:spPr>
          <a:xfrm>
            <a:off x="6053512" y="3617825"/>
            <a:ext cx="1122600" cy="18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lt1"/>
                </a:solidFill>
                <a:latin typeface="Montserrat"/>
                <a:ea typeface="Montserrat"/>
                <a:cs typeface="Montserrat"/>
                <a:sym typeface="Montserrat"/>
              </a:rPr>
              <a:t>MAKING THE FUTURE</a:t>
            </a:r>
            <a:endParaRPr sz="600" b="0" i="0" u="none" strike="noStrike" cap="none">
              <a:solidFill>
                <a:schemeClr val="lt1"/>
              </a:solidFill>
              <a:latin typeface="Montserrat"/>
              <a:ea typeface="Montserrat"/>
              <a:cs typeface="Montserrat"/>
              <a:sym typeface="Montserrat"/>
            </a:endParaRPr>
          </a:p>
        </p:txBody>
      </p:sp>
      <p:sp>
        <p:nvSpPr>
          <p:cNvPr id="540" name="Shape 540"/>
          <p:cNvSpPr/>
          <p:nvPr/>
        </p:nvSpPr>
        <p:spPr>
          <a:xfrm>
            <a:off x="7833730" y="3899805"/>
            <a:ext cx="91500" cy="915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Shape 541"/>
          <p:cNvSpPr/>
          <p:nvPr/>
        </p:nvSpPr>
        <p:spPr>
          <a:xfrm>
            <a:off x="7613275" y="3865075"/>
            <a:ext cx="161100" cy="1611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Shape 542"/>
          <p:cNvSpPr/>
          <p:nvPr/>
        </p:nvSpPr>
        <p:spPr>
          <a:xfrm rot="-5400000">
            <a:off x="5339108" y="2573122"/>
            <a:ext cx="91500" cy="915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3" name="Shape 543"/>
          <p:cNvSpPr/>
          <p:nvPr/>
        </p:nvSpPr>
        <p:spPr>
          <a:xfrm rot="-5400000">
            <a:off x="5304378" y="2723978"/>
            <a:ext cx="161100" cy="1611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Shape 544"/>
          <p:cNvSpPr/>
          <p:nvPr/>
        </p:nvSpPr>
        <p:spPr>
          <a:xfrm rot="-5400000">
            <a:off x="5506350" y="3865000"/>
            <a:ext cx="9600" cy="161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5" name="Shape 545"/>
          <p:cNvSpPr/>
          <p:nvPr/>
        </p:nvSpPr>
        <p:spPr>
          <a:xfrm rot="-5400000">
            <a:off x="7798475" y="2540125"/>
            <a:ext cx="9600" cy="161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Shape 546"/>
          <p:cNvSpPr txBox="1"/>
          <p:nvPr/>
        </p:nvSpPr>
        <p:spPr>
          <a:xfrm>
            <a:off x="5268200" y="1708225"/>
            <a:ext cx="1234500" cy="2871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171717"/>
                </a:solidFill>
                <a:latin typeface="Montserrat"/>
                <a:ea typeface="Montserrat"/>
                <a:cs typeface="Montserrat"/>
                <a:sym typeface="Montserrat"/>
              </a:rPr>
              <a:t>BACK SIDE</a:t>
            </a:r>
            <a:endParaRPr sz="1200" b="1" i="0" u="none" strike="noStrike" cap="none">
              <a:solidFill>
                <a:srgbClr val="171717"/>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Shape 551"/>
          <p:cNvSpPr/>
          <p:nvPr/>
        </p:nvSpPr>
        <p:spPr>
          <a:xfrm>
            <a:off x="1122600" y="0"/>
            <a:ext cx="8021400" cy="18684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Shape 552"/>
          <p:cNvSpPr/>
          <p:nvPr/>
        </p:nvSpPr>
        <p:spPr>
          <a:xfrm>
            <a:off x="1808375" y="8772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3" name="Shape 553"/>
          <p:cNvSpPr/>
          <p:nvPr/>
        </p:nvSpPr>
        <p:spPr>
          <a:xfrm>
            <a:off x="3645200" y="11721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Shape 554"/>
          <p:cNvSpPr/>
          <p:nvPr/>
        </p:nvSpPr>
        <p:spPr>
          <a:xfrm>
            <a:off x="4624900" y="3094262"/>
            <a:ext cx="2539500" cy="1274700"/>
          </a:xfrm>
          <a:prstGeom prst="rect">
            <a:avLst/>
          </a:prstGeom>
          <a:solidFill>
            <a:srgbClr val="82D0D2"/>
          </a:solidFill>
          <a:ln>
            <a:noFill/>
          </a:ln>
          <a:effectLst>
            <a:outerShdw blurRad="100013" dist="19050" dir="5400000" algn="bl" rotWithShape="0">
              <a:srgbClr val="000000">
                <a:alpha val="1490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5" name="Shape 555"/>
          <p:cNvSpPr/>
          <p:nvPr/>
        </p:nvSpPr>
        <p:spPr>
          <a:xfrm rot="10800000">
            <a:off x="4624750" y="3094250"/>
            <a:ext cx="2539800" cy="307800"/>
          </a:xfrm>
          <a:prstGeom prst="round2SameRect">
            <a:avLst>
              <a:gd name="adj1" fmla="val 16667"/>
              <a:gd name="adj2" fmla="val 0"/>
            </a:avLst>
          </a:prstGeom>
          <a:solidFill>
            <a:schemeClr val="lt1"/>
          </a:solidFill>
          <a:ln>
            <a:noFill/>
          </a:ln>
          <a:effectLst>
            <a:outerShdw blurRad="57150" dist="19050" dir="5400000" algn="bl" rotWithShape="0">
              <a:srgbClr val="000000">
                <a:alpha val="11764"/>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Shape 556"/>
          <p:cNvSpPr txBox="1"/>
          <p:nvPr/>
        </p:nvSpPr>
        <p:spPr>
          <a:xfrm>
            <a:off x="4774050"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557" name="Shape 557"/>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8" name="Shape 558"/>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9" name="Shape 559"/>
          <p:cNvSpPr txBox="1"/>
          <p:nvPr/>
        </p:nvSpPr>
        <p:spPr>
          <a:xfrm>
            <a:off x="5365950" y="632275"/>
            <a:ext cx="26193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LETTERHEAD / ENVELOPE</a:t>
            </a:r>
            <a:endParaRPr sz="1400" b="1" i="0" u="none" strike="noStrike" cap="none">
              <a:solidFill>
                <a:schemeClr val="lt1"/>
              </a:solidFill>
              <a:latin typeface="Montserrat"/>
              <a:ea typeface="Montserrat"/>
              <a:cs typeface="Montserrat"/>
              <a:sym typeface="Montserrat"/>
            </a:endParaRPr>
          </a:p>
        </p:txBody>
      </p:sp>
      <p:sp>
        <p:nvSpPr>
          <p:cNvPr id="560" name="Shape 560"/>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1" name="Shape 561"/>
          <p:cNvSpPr/>
          <p:nvPr/>
        </p:nvSpPr>
        <p:spPr>
          <a:xfrm>
            <a:off x="0" y="1868400"/>
            <a:ext cx="1122600" cy="22023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Shape 562"/>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3" name="Shape 563"/>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4" name="Shape 564"/>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65" name="Shape 565"/>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566" name="Shape 566"/>
          <p:cNvSpPr txBox="1"/>
          <p:nvPr/>
        </p:nvSpPr>
        <p:spPr>
          <a:xfrm>
            <a:off x="227775" y="4363250"/>
            <a:ext cx="649800" cy="487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14</a:t>
            </a:r>
            <a:endParaRPr sz="3000" b="1" i="0" u="none" strike="noStrike" cap="none">
              <a:solidFill>
                <a:schemeClr val="lt1"/>
              </a:solidFill>
              <a:latin typeface="Montserrat"/>
              <a:ea typeface="Montserrat"/>
              <a:cs typeface="Montserrat"/>
              <a:sym typeface="Montserrat"/>
            </a:endParaRPr>
          </a:p>
        </p:txBody>
      </p:sp>
      <p:sp>
        <p:nvSpPr>
          <p:cNvPr id="567" name="Shape 567"/>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Shape 568"/>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9" name="Shape 569"/>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0" name="Shape 570"/>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Shape 571"/>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Shape 572"/>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Shape 573"/>
          <p:cNvSpPr/>
          <p:nvPr/>
        </p:nvSpPr>
        <p:spPr>
          <a:xfrm>
            <a:off x="6067041" y="2278185"/>
            <a:ext cx="2539500" cy="1274700"/>
          </a:xfrm>
          <a:prstGeom prst="rect">
            <a:avLst/>
          </a:prstGeom>
          <a:solidFill>
            <a:srgbClr val="FFFFFF"/>
          </a:solidFill>
          <a:ln>
            <a:noFill/>
          </a:ln>
          <a:effectLst>
            <a:outerShdw blurRad="100013" dist="19050" dir="5400000" algn="bl" rotWithShape="0">
              <a:srgbClr val="000000">
                <a:alpha val="1490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Shape 574"/>
          <p:cNvSpPr/>
          <p:nvPr/>
        </p:nvSpPr>
        <p:spPr>
          <a:xfrm>
            <a:off x="2078725" y="1110275"/>
            <a:ext cx="2283300" cy="3258900"/>
          </a:xfrm>
          <a:prstGeom prst="rect">
            <a:avLst/>
          </a:prstGeom>
          <a:solidFill>
            <a:srgbClr val="FFFFFF"/>
          </a:solidFill>
          <a:ln>
            <a:noFill/>
          </a:ln>
          <a:effectLst>
            <a:outerShdw blurRad="100013" dist="19050" dir="5400000" algn="bl" rotWithShape="0">
              <a:srgbClr val="000000">
                <a:alpha val="1490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75" name="Shape 575"/>
          <p:cNvPicPr preferRelativeResize="0"/>
          <p:nvPr/>
        </p:nvPicPr>
        <p:blipFill rotWithShape="1">
          <a:blip r:embed="rId4">
            <a:alphaModFix/>
          </a:blip>
          <a:srcRect/>
          <a:stretch/>
        </p:blipFill>
        <p:spPr>
          <a:xfrm>
            <a:off x="3885050" y="1273921"/>
            <a:ext cx="282600" cy="239954"/>
          </a:xfrm>
          <a:prstGeom prst="rect">
            <a:avLst/>
          </a:prstGeom>
          <a:noFill/>
          <a:ln>
            <a:noFill/>
          </a:ln>
        </p:spPr>
      </p:pic>
      <p:sp>
        <p:nvSpPr>
          <p:cNvPr id="576" name="Shape 576"/>
          <p:cNvSpPr txBox="1"/>
          <p:nvPr/>
        </p:nvSpPr>
        <p:spPr>
          <a:xfrm>
            <a:off x="2795525" y="2147450"/>
            <a:ext cx="1456500" cy="1621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Montserrat"/>
                <a:ea typeface="Montserrat"/>
                <a:cs typeface="Montserrat"/>
                <a:sym typeface="Montserrat"/>
              </a:rPr>
              <a:t>Lorem ipsum dolor sit amet, mel ludus dignissim at, mea soluta molestiae incorrupte ut. Quas natum officiis sed te, nam an error neglegentur. Est graeco latine periculis ea, id sea mundi iriure graecis. Vim in perpetua accusamus, has quem patrioque in, vis at vero. Ornatus omnesque nec id.</a:t>
            </a:r>
            <a:endParaRPr sz="6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Montserrat"/>
                <a:ea typeface="Montserrat"/>
                <a:cs typeface="Montserrat"/>
                <a:sym typeface="Montserrat"/>
              </a:rPr>
              <a:t>Ad pro justo animal, referrentur intellegebat ea vis. Dolore graeco in ius. Sed ne debet propriae scriptorem. At eos possit maiorum evertitur. </a:t>
            </a:r>
            <a:endParaRPr sz="6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rgbClr val="000000"/>
              </a:solidFill>
              <a:latin typeface="Montserrat"/>
              <a:ea typeface="Montserrat"/>
              <a:cs typeface="Montserrat"/>
              <a:sym typeface="Montserrat"/>
            </a:endParaRPr>
          </a:p>
        </p:txBody>
      </p:sp>
      <p:sp>
        <p:nvSpPr>
          <p:cNvPr id="577" name="Shape 577"/>
          <p:cNvSpPr/>
          <p:nvPr/>
        </p:nvSpPr>
        <p:spPr>
          <a:xfrm>
            <a:off x="2078725" y="3875750"/>
            <a:ext cx="2283300" cy="49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Shape 578"/>
          <p:cNvSpPr/>
          <p:nvPr/>
        </p:nvSpPr>
        <p:spPr>
          <a:xfrm>
            <a:off x="2078725" y="1110275"/>
            <a:ext cx="612900" cy="32589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Shape 579"/>
          <p:cNvSpPr txBox="1"/>
          <p:nvPr/>
        </p:nvSpPr>
        <p:spPr>
          <a:xfrm>
            <a:off x="2372825" y="1798087"/>
            <a:ext cx="901800" cy="199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HEADER</a:t>
            </a:r>
            <a:endParaRPr sz="1000" b="1" i="0" u="none" strike="noStrike" cap="none">
              <a:solidFill>
                <a:schemeClr val="lt1"/>
              </a:solidFill>
              <a:latin typeface="Montserrat"/>
              <a:ea typeface="Montserrat"/>
              <a:cs typeface="Montserrat"/>
              <a:sym typeface="Montserrat"/>
            </a:endParaRPr>
          </a:p>
        </p:txBody>
      </p:sp>
      <p:sp>
        <p:nvSpPr>
          <p:cNvPr id="580" name="Shape 580"/>
          <p:cNvSpPr/>
          <p:nvPr/>
        </p:nvSpPr>
        <p:spPr>
          <a:xfrm rot="-5400000">
            <a:off x="2339358" y="3966522"/>
            <a:ext cx="91500" cy="91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Shape 581"/>
          <p:cNvSpPr/>
          <p:nvPr/>
        </p:nvSpPr>
        <p:spPr>
          <a:xfrm rot="-5400000">
            <a:off x="2304628" y="4117378"/>
            <a:ext cx="161100" cy="1611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Shape 582"/>
          <p:cNvSpPr/>
          <p:nvPr/>
        </p:nvSpPr>
        <p:spPr>
          <a:xfrm>
            <a:off x="2380375" y="1313338"/>
            <a:ext cx="9600" cy="1611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Shape 583"/>
          <p:cNvSpPr txBox="1"/>
          <p:nvPr/>
        </p:nvSpPr>
        <p:spPr>
          <a:xfrm>
            <a:off x="3048075" y="4018325"/>
            <a:ext cx="1157700" cy="161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Montserrat"/>
                <a:ea typeface="Montserrat"/>
                <a:cs typeface="Montserrat"/>
                <a:sym typeface="Montserrat"/>
              </a:rPr>
              <a:t>CONTACT INFOS GOES HERE</a:t>
            </a:r>
            <a:endParaRPr sz="600" b="1" i="0" u="none" strike="noStrike" cap="none">
              <a:solidFill>
                <a:srgbClr val="000000"/>
              </a:solidFill>
              <a:latin typeface="Montserrat"/>
              <a:ea typeface="Montserrat"/>
              <a:cs typeface="Montserrat"/>
              <a:sym typeface="Montserrat"/>
            </a:endParaRPr>
          </a:p>
        </p:txBody>
      </p:sp>
      <p:sp>
        <p:nvSpPr>
          <p:cNvPr id="584" name="Shape 584"/>
          <p:cNvSpPr/>
          <p:nvPr/>
        </p:nvSpPr>
        <p:spPr>
          <a:xfrm>
            <a:off x="2987450" y="4018313"/>
            <a:ext cx="9600" cy="161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Shape 585"/>
          <p:cNvSpPr/>
          <p:nvPr/>
        </p:nvSpPr>
        <p:spPr>
          <a:xfrm>
            <a:off x="6834325" y="2278250"/>
            <a:ext cx="1772100" cy="12747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Shape 586"/>
          <p:cNvSpPr/>
          <p:nvPr/>
        </p:nvSpPr>
        <p:spPr>
          <a:xfrm>
            <a:off x="6067050" y="2919850"/>
            <a:ext cx="767400" cy="6330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Shape 587"/>
          <p:cNvSpPr/>
          <p:nvPr/>
        </p:nvSpPr>
        <p:spPr>
          <a:xfrm>
            <a:off x="4960680" y="4152105"/>
            <a:ext cx="91500" cy="91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Shape 588"/>
          <p:cNvSpPr/>
          <p:nvPr/>
        </p:nvSpPr>
        <p:spPr>
          <a:xfrm>
            <a:off x="4740225" y="4117375"/>
            <a:ext cx="161100" cy="1611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89" name="Shape 589"/>
          <p:cNvPicPr preferRelativeResize="0"/>
          <p:nvPr/>
        </p:nvPicPr>
        <p:blipFill rotWithShape="1">
          <a:blip r:embed="rId4">
            <a:alphaModFix/>
          </a:blip>
          <a:srcRect/>
          <a:stretch/>
        </p:blipFill>
        <p:spPr>
          <a:xfrm>
            <a:off x="6291800" y="2484871"/>
            <a:ext cx="282600" cy="239954"/>
          </a:xfrm>
          <a:prstGeom prst="rect">
            <a:avLst/>
          </a:prstGeom>
          <a:noFill/>
          <a:ln>
            <a:noFill/>
          </a:ln>
        </p:spPr>
      </p:pic>
      <p:sp>
        <p:nvSpPr>
          <p:cNvPr id="590" name="Shape 590"/>
          <p:cNvSpPr txBox="1"/>
          <p:nvPr/>
        </p:nvSpPr>
        <p:spPr>
          <a:xfrm>
            <a:off x="7163312" y="3155800"/>
            <a:ext cx="1157700" cy="161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Montserrat"/>
                <a:ea typeface="Montserrat"/>
                <a:cs typeface="Montserrat"/>
                <a:sym typeface="Montserrat"/>
              </a:rPr>
              <a:t>CONTACT INFOS GOES HERE</a:t>
            </a:r>
            <a:endParaRPr sz="600" b="1" i="0" u="none" strike="noStrike" cap="none">
              <a:solidFill>
                <a:schemeClr val="lt1"/>
              </a:solidFill>
              <a:latin typeface="Montserrat"/>
              <a:ea typeface="Montserrat"/>
              <a:cs typeface="Montserrat"/>
              <a:sym typeface="Montserrat"/>
            </a:endParaRPr>
          </a:p>
        </p:txBody>
      </p:sp>
      <p:sp>
        <p:nvSpPr>
          <p:cNvPr id="591" name="Shape 591"/>
          <p:cNvSpPr/>
          <p:nvPr/>
        </p:nvSpPr>
        <p:spPr>
          <a:xfrm>
            <a:off x="7102688" y="3155788"/>
            <a:ext cx="9600" cy="1611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Shape 592"/>
          <p:cNvSpPr/>
          <p:nvPr/>
        </p:nvSpPr>
        <p:spPr>
          <a:xfrm>
            <a:off x="6352550" y="3155800"/>
            <a:ext cx="161100" cy="1611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3" name="Shape 593"/>
          <p:cNvSpPr/>
          <p:nvPr/>
        </p:nvSpPr>
        <p:spPr>
          <a:xfrm rot="5400000">
            <a:off x="8299047" y="2632928"/>
            <a:ext cx="91500" cy="91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4" name="Shape 594"/>
          <p:cNvSpPr/>
          <p:nvPr/>
        </p:nvSpPr>
        <p:spPr>
          <a:xfrm rot="5400000">
            <a:off x="8264178" y="2412472"/>
            <a:ext cx="161100" cy="1611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5" name="Shape 595"/>
          <p:cNvSpPr/>
          <p:nvPr/>
        </p:nvSpPr>
        <p:spPr>
          <a:xfrm>
            <a:off x="5252325" y="11750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p:nvPr/>
        </p:nvSpPr>
        <p:spPr>
          <a:xfrm>
            <a:off x="1122600" y="0"/>
            <a:ext cx="80214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Shape 83"/>
          <p:cNvSpPr txBox="1"/>
          <p:nvPr/>
        </p:nvSpPr>
        <p:spPr>
          <a:xfrm>
            <a:off x="7125600" y="1792800"/>
            <a:ext cx="14796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GUIDE</a:t>
            </a:r>
            <a:endParaRPr sz="3000" b="1" i="0" u="none" strike="noStrike" cap="none">
              <a:solidFill>
                <a:schemeClr val="lt1"/>
              </a:solidFill>
              <a:latin typeface="Montserrat"/>
              <a:ea typeface="Montserrat"/>
              <a:cs typeface="Montserrat"/>
              <a:sym typeface="Montserrat"/>
            </a:endParaRPr>
          </a:p>
        </p:txBody>
      </p:sp>
      <p:sp>
        <p:nvSpPr>
          <p:cNvPr id="84" name="Shape 84"/>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Shape 85"/>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THIS BRANDING STYLE GUIDE WAS MADE TO ENSURE THE CORRECT USAGE OF THE BRAND ELEMENTS. ALL MERCHANDISE, ADVERTISEMENTS WHETHER THEY ARE PRINTED OR DIGITAL, SHOULD BE MADE ACCORDING TO THESE GUIDES TO SOLIDIFY THE BRANDS IN THE CUSTOMERS MINDS.</a:t>
            </a:r>
            <a:endParaRPr sz="1000" b="0" i="0" u="none" strike="noStrike" cap="none">
              <a:solidFill>
                <a:schemeClr val="lt1"/>
              </a:solidFill>
              <a:latin typeface="Montserrat"/>
              <a:ea typeface="Montserrat"/>
              <a:cs typeface="Montserrat"/>
              <a:sym typeface="Montserrat"/>
            </a:endParaRPr>
          </a:p>
        </p:txBody>
      </p:sp>
      <p:sp>
        <p:nvSpPr>
          <p:cNvPr id="86" name="Shape 86"/>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Shape 87"/>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Shape 88"/>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Shape 89"/>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Shape 90"/>
          <p:cNvSpPr txBox="1"/>
          <p:nvPr/>
        </p:nvSpPr>
        <p:spPr>
          <a:xfrm>
            <a:off x="7509225" y="1234775"/>
            <a:ext cx="1096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THE</a:t>
            </a:r>
            <a:endParaRPr sz="3000" b="1" i="0" u="none" strike="noStrike" cap="none">
              <a:solidFill>
                <a:schemeClr val="lt1"/>
              </a:solidFill>
              <a:latin typeface="Montserrat"/>
              <a:ea typeface="Montserrat"/>
              <a:cs typeface="Montserrat"/>
              <a:sym typeface="Montserrat"/>
            </a:endParaRPr>
          </a:p>
        </p:txBody>
      </p:sp>
      <p:sp>
        <p:nvSpPr>
          <p:cNvPr id="91" name="Shape 91"/>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Shape 92"/>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Shape 93"/>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Shape 94"/>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Shape 95"/>
          <p:cNvSpPr txBox="1"/>
          <p:nvPr/>
        </p:nvSpPr>
        <p:spPr>
          <a:xfrm>
            <a:off x="263850" y="4363250"/>
            <a:ext cx="5949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01</a:t>
            </a:r>
            <a:endParaRPr sz="3000" b="1" i="0" u="none" strike="noStrike" cap="none">
              <a:solidFill>
                <a:schemeClr val="lt1"/>
              </a:solidFill>
              <a:latin typeface="Montserrat"/>
              <a:ea typeface="Montserrat"/>
              <a:cs typeface="Montserrat"/>
              <a:sym typeface="Montserrat"/>
            </a:endParaRPr>
          </a:p>
        </p:txBody>
      </p:sp>
      <p:sp>
        <p:nvSpPr>
          <p:cNvPr id="96" name="Shape 96"/>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Shape 97"/>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8" name="Shape 98"/>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99" name="Shape 99"/>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Shape 100"/>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Shape 101"/>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USEFUL TIPS AND TRICKS TO FIGURE OUT YOUR BRAND DESIGN.</a:t>
            </a:r>
            <a:endParaRPr sz="1000" b="1" i="0" u="none" strike="noStrike" cap="none">
              <a:solidFill>
                <a:schemeClr val="lt1"/>
              </a:solidFill>
              <a:latin typeface="Montserrat"/>
              <a:ea typeface="Montserrat"/>
              <a:cs typeface="Montserrat"/>
              <a:sym typeface="Montserrat"/>
            </a:endParaRPr>
          </a:p>
        </p:txBody>
      </p:sp>
      <p:sp>
        <p:nvSpPr>
          <p:cNvPr id="102" name="Shape 102"/>
          <p:cNvSpPr/>
          <p:nvPr/>
        </p:nvSpPr>
        <p:spPr>
          <a:xfrm>
            <a:off x="17929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Shape 103"/>
          <p:cNvSpPr/>
          <p:nvPr/>
        </p:nvSpPr>
        <p:spPr>
          <a:xfrm>
            <a:off x="525232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Shape 104"/>
          <p:cNvSpPr/>
          <p:nvPr/>
        </p:nvSpPr>
        <p:spPr>
          <a:xfrm>
            <a:off x="36973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Shape 110"/>
          <p:cNvSpPr/>
          <p:nvPr/>
        </p:nvSpPr>
        <p:spPr>
          <a:xfrm>
            <a:off x="1122600" y="0"/>
            <a:ext cx="8021400" cy="5143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Shape 111"/>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Shape 112"/>
          <p:cNvSpPr txBox="1"/>
          <p:nvPr/>
        </p:nvSpPr>
        <p:spPr>
          <a:xfrm>
            <a:off x="217200" y="4363250"/>
            <a:ext cx="688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02</a:t>
            </a:r>
            <a:endParaRPr sz="3000" b="1" i="0" u="none" strike="noStrike" cap="none">
              <a:solidFill>
                <a:schemeClr val="lt1"/>
              </a:solidFill>
              <a:latin typeface="Montserrat"/>
              <a:ea typeface="Montserrat"/>
              <a:cs typeface="Montserrat"/>
              <a:sym typeface="Montserrat"/>
            </a:endParaRPr>
          </a:p>
        </p:txBody>
      </p:sp>
      <p:sp>
        <p:nvSpPr>
          <p:cNvPr id="113" name="Shape 113"/>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Shape 114"/>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Shape 115"/>
          <p:cNvSpPr txBox="1"/>
          <p:nvPr/>
        </p:nvSpPr>
        <p:spPr>
          <a:xfrm>
            <a:off x="7509225" y="1234775"/>
            <a:ext cx="1096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THE</a:t>
            </a:r>
            <a:endParaRPr sz="3000" b="1" i="0" u="none" strike="noStrike" cap="none">
              <a:solidFill>
                <a:schemeClr val="lt1"/>
              </a:solidFill>
              <a:latin typeface="Montserrat"/>
              <a:ea typeface="Montserrat"/>
              <a:cs typeface="Montserrat"/>
              <a:sym typeface="Montserrat"/>
            </a:endParaRPr>
          </a:p>
        </p:txBody>
      </p:sp>
      <p:sp>
        <p:nvSpPr>
          <p:cNvPr id="116" name="Shape 116"/>
          <p:cNvSpPr txBox="1"/>
          <p:nvPr/>
        </p:nvSpPr>
        <p:spPr>
          <a:xfrm>
            <a:off x="7232150" y="1792800"/>
            <a:ext cx="13731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LOGO</a:t>
            </a:r>
            <a:endParaRPr sz="3000" b="1" i="0" u="none" strike="noStrike" cap="none">
              <a:solidFill>
                <a:schemeClr val="lt1"/>
              </a:solidFill>
              <a:latin typeface="Montserrat"/>
              <a:ea typeface="Montserrat"/>
              <a:cs typeface="Montserrat"/>
              <a:sym typeface="Montserrat"/>
            </a:endParaRPr>
          </a:p>
        </p:txBody>
      </p:sp>
      <p:sp>
        <p:nvSpPr>
          <p:cNvPr id="117" name="Shape 117"/>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Shape 118"/>
          <p:cNvSpPr txBox="1"/>
          <p:nvPr/>
        </p:nvSpPr>
        <p:spPr>
          <a:xfrm>
            <a:off x="2102875" y="3364800"/>
            <a:ext cx="6597900" cy="7059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THE LOGO IS THE CORE GRAPHIC ELEMENT OF THE BRAND WHICH MEANS BEING CONSISTENT IS IMPORTANT. IT SHOULD BE USED ACCORDING TO THESE GUIDES TO KEEP THE BRAND COHESIVE AND POWERFUL. THE TEXT CAN BE THE COMPANY NAME ONLY, OR IN THE PREFERED CASE BOTH THE COMPANY NAME AND THE STRAPLINE.</a:t>
            </a:r>
            <a:endParaRPr sz="1000" b="0" i="0" u="none" strike="noStrike" cap="none">
              <a:solidFill>
                <a:schemeClr val="lt1"/>
              </a:solidFill>
              <a:latin typeface="Montserrat"/>
              <a:ea typeface="Montserrat"/>
              <a:cs typeface="Montserrat"/>
              <a:sym typeface="Montserrat"/>
            </a:endParaRPr>
          </a:p>
        </p:txBody>
      </p:sp>
      <p:sp>
        <p:nvSpPr>
          <p:cNvPr id="119" name="Shape 119"/>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Shape 120"/>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Shape 121"/>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Shape 122"/>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Shape 123"/>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Shape 124"/>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5" name="Shape 125"/>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126" name="Shape 126"/>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Shape 127"/>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Shape 128"/>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FUNDAMENTALS ABOUT YOUR COMPANY LOGO. WHERE? WHY? HOW? WE ANSWER THESE QUESTIONS.</a:t>
            </a:r>
            <a:endParaRPr sz="1000" b="1" i="0" u="none" strike="noStrike" cap="none">
              <a:solidFill>
                <a:schemeClr val="lt1"/>
              </a:solidFill>
              <a:latin typeface="Montserrat"/>
              <a:ea typeface="Montserrat"/>
              <a:cs typeface="Montserrat"/>
              <a:sym typeface="Montserrat"/>
            </a:endParaRPr>
          </a:p>
        </p:txBody>
      </p:sp>
      <p:sp>
        <p:nvSpPr>
          <p:cNvPr id="129" name="Shape 129"/>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Shape 130"/>
          <p:cNvSpPr/>
          <p:nvPr/>
        </p:nvSpPr>
        <p:spPr>
          <a:xfrm rot="10800000">
            <a:off x="179297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Shape 131"/>
          <p:cNvSpPr/>
          <p:nvPr/>
        </p:nvSpPr>
        <p:spPr>
          <a:xfrm rot="10800000">
            <a:off x="33479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p:nvPr/>
        </p:nvSpPr>
        <p:spPr>
          <a:xfrm>
            <a:off x="1122600" y="0"/>
            <a:ext cx="8021400" cy="5143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Shape 137"/>
          <p:cNvSpPr txBox="1"/>
          <p:nvPr/>
        </p:nvSpPr>
        <p:spPr>
          <a:xfrm>
            <a:off x="6642500"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138" name="Shape 138"/>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Shape 139"/>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Shape 140"/>
          <p:cNvSpPr txBox="1"/>
          <p:nvPr/>
        </p:nvSpPr>
        <p:spPr>
          <a:xfrm>
            <a:off x="7234400" y="632275"/>
            <a:ext cx="7509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LOGO</a:t>
            </a:r>
            <a:endParaRPr sz="1400" b="1" i="0" u="none" strike="noStrike" cap="none">
              <a:solidFill>
                <a:schemeClr val="lt1"/>
              </a:solidFill>
              <a:latin typeface="Montserrat"/>
              <a:ea typeface="Montserrat"/>
              <a:cs typeface="Montserrat"/>
              <a:sym typeface="Montserrat"/>
            </a:endParaRPr>
          </a:p>
        </p:txBody>
      </p:sp>
      <p:sp>
        <p:nvSpPr>
          <p:cNvPr id="141" name="Shape 141"/>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Shape 142"/>
          <p:cNvSpPr txBox="1"/>
          <p:nvPr/>
        </p:nvSpPr>
        <p:spPr>
          <a:xfrm>
            <a:off x="2223650" y="1553250"/>
            <a:ext cx="5889600" cy="549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HERE ARE A VARIETY OF THE BRANDS LOGOS, WHICH SHOULD PROVIDE ENOUGH FLEXIBILITY FOR ALL INTENTS AND PURPOSES.</a:t>
            </a:r>
            <a:endParaRPr sz="1000" b="0" i="0" u="none" strike="noStrike" cap="none">
              <a:solidFill>
                <a:schemeClr val="lt1"/>
              </a:solidFill>
              <a:latin typeface="Montserrat"/>
              <a:ea typeface="Montserrat"/>
              <a:cs typeface="Montserrat"/>
              <a:sym typeface="Montserrat"/>
            </a:endParaRPr>
          </a:p>
        </p:txBody>
      </p:sp>
      <p:sp>
        <p:nvSpPr>
          <p:cNvPr id="143" name="Shape 143"/>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Shape 144"/>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Shape 145"/>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Shape 146"/>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7" name="Shape 147"/>
          <p:cNvPicPr preferRelativeResize="0"/>
          <p:nvPr/>
        </p:nvPicPr>
        <p:blipFill rotWithShape="1">
          <a:blip r:embed="rId3">
            <a:alphaModFix/>
          </a:blip>
          <a:srcRect/>
          <a:stretch/>
        </p:blipFill>
        <p:spPr>
          <a:xfrm>
            <a:off x="350075" y="1077575"/>
            <a:ext cx="405200" cy="358799"/>
          </a:xfrm>
          <a:prstGeom prst="rect">
            <a:avLst/>
          </a:prstGeom>
          <a:noFill/>
          <a:ln>
            <a:noFill/>
          </a:ln>
        </p:spPr>
      </p:pic>
      <p:pic>
        <p:nvPicPr>
          <p:cNvPr id="148" name="Shape 148"/>
          <p:cNvPicPr preferRelativeResize="0"/>
          <p:nvPr/>
        </p:nvPicPr>
        <p:blipFill rotWithShape="1">
          <a:blip r:embed="rId4">
            <a:alphaModFix/>
          </a:blip>
          <a:srcRect/>
          <a:stretch/>
        </p:blipFill>
        <p:spPr>
          <a:xfrm>
            <a:off x="6423181" y="2267501"/>
            <a:ext cx="1396850" cy="1185102"/>
          </a:xfrm>
          <a:prstGeom prst="rect">
            <a:avLst/>
          </a:prstGeom>
          <a:noFill/>
          <a:ln>
            <a:noFill/>
          </a:ln>
        </p:spPr>
      </p:pic>
      <p:sp>
        <p:nvSpPr>
          <p:cNvPr id="149" name="Shape 149"/>
          <p:cNvSpPr txBox="1"/>
          <p:nvPr/>
        </p:nvSpPr>
        <p:spPr>
          <a:xfrm>
            <a:off x="217200" y="4363250"/>
            <a:ext cx="688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03</a:t>
            </a:r>
            <a:endParaRPr sz="3000" b="1" i="0" u="none" strike="noStrike" cap="none">
              <a:solidFill>
                <a:schemeClr val="lt1"/>
              </a:solidFill>
              <a:latin typeface="Montserrat"/>
              <a:ea typeface="Montserrat"/>
              <a:cs typeface="Montserrat"/>
              <a:sym typeface="Montserrat"/>
            </a:endParaRPr>
          </a:p>
        </p:txBody>
      </p:sp>
      <p:sp>
        <p:nvSpPr>
          <p:cNvPr id="150" name="Shape 150"/>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Shape 151"/>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Shape 152"/>
          <p:cNvSpPr txBox="1"/>
          <p:nvPr/>
        </p:nvSpPr>
        <p:spPr>
          <a:xfrm>
            <a:off x="6144894" y="3605838"/>
            <a:ext cx="1953300" cy="357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chemeClr val="lt1"/>
                </a:solidFill>
                <a:latin typeface="Montserrat"/>
                <a:ea typeface="Montserrat"/>
                <a:cs typeface="Montserrat"/>
                <a:sym typeface="Montserrat"/>
              </a:rPr>
              <a:t>AKTATECH</a:t>
            </a:r>
            <a:endParaRPr sz="1800" b="1" i="0" u="none" strike="noStrike" cap="none">
              <a:solidFill>
                <a:schemeClr val="lt1"/>
              </a:solidFill>
              <a:latin typeface="Montserrat"/>
              <a:ea typeface="Montserrat"/>
              <a:cs typeface="Montserrat"/>
              <a:sym typeface="Montserrat"/>
            </a:endParaRPr>
          </a:p>
        </p:txBody>
      </p:sp>
      <p:sp>
        <p:nvSpPr>
          <p:cNvPr id="153" name="Shape 153"/>
          <p:cNvSpPr txBox="1"/>
          <p:nvPr/>
        </p:nvSpPr>
        <p:spPr>
          <a:xfrm>
            <a:off x="6129962" y="3915139"/>
            <a:ext cx="1983300" cy="18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Montserrat"/>
                <a:ea typeface="Montserrat"/>
                <a:cs typeface="Montserrat"/>
                <a:sym typeface="Montserrat"/>
              </a:rPr>
              <a:t>MAKING THE FUTURE</a:t>
            </a:r>
            <a:endParaRPr sz="800" b="0" i="0" u="none" strike="noStrike" cap="none">
              <a:solidFill>
                <a:schemeClr val="lt1"/>
              </a:solidFill>
              <a:latin typeface="Montserrat"/>
              <a:ea typeface="Montserrat"/>
              <a:cs typeface="Montserrat"/>
              <a:sym typeface="Montserrat"/>
            </a:endParaRPr>
          </a:p>
        </p:txBody>
      </p:sp>
      <p:sp>
        <p:nvSpPr>
          <p:cNvPr id="154" name="Shape 154"/>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Shape 155"/>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Shape 156"/>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Shape 157"/>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Shape 158"/>
          <p:cNvSpPr/>
          <p:nvPr/>
        </p:nvSpPr>
        <p:spPr>
          <a:xfrm>
            <a:off x="18083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Shape 159"/>
          <p:cNvSpPr/>
          <p:nvPr/>
        </p:nvSpPr>
        <p:spPr>
          <a:xfrm>
            <a:off x="364520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Shape 160"/>
          <p:cNvSpPr/>
          <p:nvPr/>
        </p:nvSpPr>
        <p:spPr>
          <a:xfrm rot="10800000">
            <a:off x="5021625" y="946450"/>
            <a:ext cx="1387200" cy="1199700"/>
          </a:xfrm>
          <a:prstGeom prst="triangle">
            <a:avLst>
              <a:gd name="adj" fmla="val 5000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Shape 161"/>
          <p:cNvSpPr/>
          <p:nvPr/>
        </p:nvSpPr>
        <p:spPr>
          <a:xfrm rot="10800000">
            <a:off x="2090225" y="257175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Shape 162"/>
          <p:cNvSpPr/>
          <p:nvPr/>
        </p:nvSpPr>
        <p:spPr>
          <a:xfrm>
            <a:off x="3347450" y="226750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p:nvPr/>
        </p:nvSpPr>
        <p:spPr>
          <a:xfrm>
            <a:off x="1122600" y="0"/>
            <a:ext cx="8021400" cy="27990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Shape 168"/>
          <p:cNvSpPr/>
          <p:nvPr/>
        </p:nvSpPr>
        <p:spPr>
          <a:xfrm>
            <a:off x="0" y="2799000"/>
            <a:ext cx="1122600" cy="12717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Shape 169"/>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Shape 170"/>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Shape 171"/>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Shape 172"/>
          <p:cNvSpPr txBox="1"/>
          <p:nvPr/>
        </p:nvSpPr>
        <p:spPr>
          <a:xfrm>
            <a:off x="179700" y="4363250"/>
            <a:ext cx="763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04</a:t>
            </a:r>
            <a:endParaRPr sz="3000" b="1" i="0" u="none" strike="noStrike" cap="none">
              <a:solidFill>
                <a:schemeClr val="lt1"/>
              </a:solidFill>
              <a:latin typeface="Montserrat"/>
              <a:ea typeface="Montserrat"/>
              <a:cs typeface="Montserrat"/>
              <a:sym typeface="Montserrat"/>
            </a:endParaRPr>
          </a:p>
        </p:txBody>
      </p:sp>
      <p:sp>
        <p:nvSpPr>
          <p:cNvPr id="173" name="Shape 173"/>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Shape 174"/>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75" name="Shape 175"/>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176" name="Shape 176"/>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Shape 177"/>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Shape 178"/>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Shape 179"/>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Shape 180"/>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Shape 181"/>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Shape 182"/>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Shape 183"/>
          <p:cNvSpPr txBox="1"/>
          <p:nvPr/>
        </p:nvSpPr>
        <p:spPr>
          <a:xfrm>
            <a:off x="6338175" y="632275"/>
            <a:ext cx="916500" cy="287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BRAND</a:t>
            </a:r>
            <a:endParaRPr sz="1400" b="1" i="0" u="none" strike="noStrike" cap="none">
              <a:solidFill>
                <a:schemeClr val="lt1"/>
              </a:solidFill>
              <a:latin typeface="Montserrat"/>
              <a:ea typeface="Montserrat"/>
              <a:cs typeface="Montserrat"/>
              <a:sym typeface="Montserrat"/>
            </a:endParaRPr>
          </a:p>
        </p:txBody>
      </p:sp>
      <p:sp>
        <p:nvSpPr>
          <p:cNvPr id="184" name="Shape 184"/>
          <p:cNvSpPr txBox="1"/>
          <p:nvPr/>
        </p:nvSpPr>
        <p:spPr>
          <a:xfrm>
            <a:off x="7178600" y="632275"/>
            <a:ext cx="8067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NAME</a:t>
            </a:r>
            <a:endParaRPr sz="1400" b="1" i="0" u="none" strike="noStrike" cap="none">
              <a:solidFill>
                <a:schemeClr val="lt1"/>
              </a:solidFill>
              <a:latin typeface="Montserrat"/>
              <a:ea typeface="Montserrat"/>
              <a:cs typeface="Montserrat"/>
              <a:sym typeface="Montserrat"/>
            </a:endParaRPr>
          </a:p>
        </p:txBody>
      </p:sp>
      <p:sp>
        <p:nvSpPr>
          <p:cNvPr id="185" name="Shape 185"/>
          <p:cNvSpPr txBox="1"/>
          <p:nvPr/>
        </p:nvSpPr>
        <p:spPr>
          <a:xfrm>
            <a:off x="2223650" y="1705650"/>
            <a:ext cx="5889600" cy="549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THE BRANDS NAME IS EASILY RECOGNISABLE AND IT ALWAYS HAS TO BE PRESENT. SHOWCASING THE STRAPLINE WHENEVER POSSIBLE IS ALSO IMPORTANT, AS IT CONVEYS THE BRANDS MESSAGE IN A CLEAR WAY, ALSO IT HELPS WITH MAKING THE CONNECTION BETWEEN THE BRAND AND THE COMPANY’S MISSION.</a:t>
            </a:r>
            <a:endParaRPr sz="1000" b="0" i="0" u="none" strike="noStrike" cap="none">
              <a:solidFill>
                <a:schemeClr val="lt1"/>
              </a:solidFill>
              <a:latin typeface="Montserrat"/>
              <a:ea typeface="Montserrat"/>
              <a:cs typeface="Montserrat"/>
              <a:sym typeface="Montserrat"/>
            </a:endParaRPr>
          </a:p>
        </p:txBody>
      </p:sp>
      <p:sp>
        <p:nvSpPr>
          <p:cNvPr id="186" name="Shape 186"/>
          <p:cNvSpPr txBox="1"/>
          <p:nvPr/>
        </p:nvSpPr>
        <p:spPr>
          <a:xfrm>
            <a:off x="2090225" y="2653100"/>
            <a:ext cx="1490400" cy="2871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171717"/>
                </a:solidFill>
                <a:latin typeface="Montserrat"/>
                <a:ea typeface="Montserrat"/>
                <a:cs typeface="Montserrat"/>
                <a:sym typeface="Montserrat"/>
              </a:rPr>
              <a:t>ALIGNED RIGHT</a:t>
            </a:r>
            <a:endParaRPr sz="1200" b="1" i="0" u="none" strike="noStrike" cap="none">
              <a:solidFill>
                <a:srgbClr val="171717"/>
              </a:solidFill>
              <a:latin typeface="Montserrat"/>
              <a:ea typeface="Montserrat"/>
              <a:cs typeface="Montserrat"/>
              <a:sym typeface="Montserrat"/>
            </a:endParaRPr>
          </a:p>
        </p:txBody>
      </p:sp>
      <p:pic>
        <p:nvPicPr>
          <p:cNvPr id="187" name="Shape 187"/>
          <p:cNvPicPr preferRelativeResize="0"/>
          <p:nvPr/>
        </p:nvPicPr>
        <p:blipFill rotWithShape="1">
          <a:blip r:embed="rId4">
            <a:alphaModFix/>
          </a:blip>
          <a:srcRect/>
          <a:stretch/>
        </p:blipFill>
        <p:spPr>
          <a:xfrm>
            <a:off x="2090224" y="3186588"/>
            <a:ext cx="647825" cy="549601"/>
          </a:xfrm>
          <a:prstGeom prst="rect">
            <a:avLst/>
          </a:prstGeom>
          <a:noFill/>
          <a:ln>
            <a:noFill/>
          </a:ln>
        </p:spPr>
      </p:pic>
      <p:sp>
        <p:nvSpPr>
          <p:cNvPr id="188" name="Shape 188"/>
          <p:cNvSpPr txBox="1"/>
          <p:nvPr/>
        </p:nvSpPr>
        <p:spPr>
          <a:xfrm>
            <a:off x="2740275" y="3225475"/>
            <a:ext cx="1195500" cy="357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171717"/>
                </a:solidFill>
                <a:latin typeface="Montserrat"/>
                <a:ea typeface="Montserrat"/>
                <a:cs typeface="Montserrat"/>
                <a:sym typeface="Montserrat"/>
              </a:rPr>
              <a:t>AKTATECH</a:t>
            </a:r>
            <a:endParaRPr sz="1400" b="1" i="0" u="none" strike="noStrike" cap="none">
              <a:solidFill>
                <a:srgbClr val="171717"/>
              </a:solidFill>
              <a:latin typeface="Montserrat"/>
              <a:ea typeface="Montserrat"/>
              <a:cs typeface="Montserrat"/>
              <a:sym typeface="Montserrat"/>
            </a:endParaRPr>
          </a:p>
        </p:txBody>
      </p:sp>
      <p:sp>
        <p:nvSpPr>
          <p:cNvPr id="189" name="Shape 189"/>
          <p:cNvSpPr txBox="1"/>
          <p:nvPr/>
        </p:nvSpPr>
        <p:spPr>
          <a:xfrm>
            <a:off x="2725325" y="3458575"/>
            <a:ext cx="1122600" cy="183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171717"/>
                </a:solidFill>
                <a:latin typeface="Montserrat"/>
                <a:ea typeface="Montserrat"/>
                <a:cs typeface="Montserrat"/>
                <a:sym typeface="Montserrat"/>
              </a:rPr>
              <a:t>MAKING THE FUTURE</a:t>
            </a:r>
            <a:endParaRPr sz="600" b="0" i="0" u="none" strike="noStrike" cap="none">
              <a:solidFill>
                <a:srgbClr val="171717"/>
              </a:solidFill>
              <a:latin typeface="Montserrat"/>
              <a:ea typeface="Montserrat"/>
              <a:cs typeface="Montserrat"/>
              <a:sym typeface="Montserrat"/>
            </a:endParaRPr>
          </a:p>
        </p:txBody>
      </p:sp>
      <p:sp>
        <p:nvSpPr>
          <p:cNvPr id="190" name="Shape 190"/>
          <p:cNvSpPr txBox="1"/>
          <p:nvPr/>
        </p:nvSpPr>
        <p:spPr>
          <a:xfrm>
            <a:off x="4198275" y="2653100"/>
            <a:ext cx="1693200" cy="2871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171717"/>
                </a:solidFill>
                <a:latin typeface="Montserrat"/>
                <a:ea typeface="Montserrat"/>
                <a:cs typeface="Montserrat"/>
                <a:sym typeface="Montserrat"/>
              </a:rPr>
              <a:t>ALIGNED BOTTOM</a:t>
            </a:r>
            <a:endParaRPr sz="1200" b="1" i="0" u="none" strike="noStrike" cap="none">
              <a:solidFill>
                <a:srgbClr val="171717"/>
              </a:solidFill>
              <a:latin typeface="Montserrat"/>
              <a:ea typeface="Montserrat"/>
              <a:cs typeface="Montserrat"/>
              <a:sym typeface="Montserrat"/>
            </a:endParaRPr>
          </a:p>
        </p:txBody>
      </p:sp>
      <p:pic>
        <p:nvPicPr>
          <p:cNvPr id="191" name="Shape 191"/>
          <p:cNvPicPr preferRelativeResize="0"/>
          <p:nvPr/>
        </p:nvPicPr>
        <p:blipFill rotWithShape="1">
          <a:blip r:embed="rId4">
            <a:alphaModFix/>
          </a:blip>
          <a:srcRect/>
          <a:stretch/>
        </p:blipFill>
        <p:spPr>
          <a:xfrm>
            <a:off x="4720975" y="3186588"/>
            <a:ext cx="647825" cy="549601"/>
          </a:xfrm>
          <a:prstGeom prst="rect">
            <a:avLst/>
          </a:prstGeom>
          <a:noFill/>
          <a:ln>
            <a:noFill/>
          </a:ln>
        </p:spPr>
      </p:pic>
      <p:sp>
        <p:nvSpPr>
          <p:cNvPr id="192" name="Shape 192"/>
          <p:cNvSpPr txBox="1"/>
          <p:nvPr/>
        </p:nvSpPr>
        <p:spPr>
          <a:xfrm>
            <a:off x="4447137" y="3772850"/>
            <a:ext cx="1195500" cy="357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171717"/>
                </a:solidFill>
                <a:latin typeface="Montserrat"/>
                <a:ea typeface="Montserrat"/>
                <a:cs typeface="Montserrat"/>
                <a:sym typeface="Montserrat"/>
              </a:rPr>
              <a:t>AKTATECH</a:t>
            </a:r>
            <a:endParaRPr sz="1400" b="1" i="0" u="none" strike="noStrike" cap="none">
              <a:solidFill>
                <a:srgbClr val="171717"/>
              </a:solidFill>
              <a:latin typeface="Montserrat"/>
              <a:ea typeface="Montserrat"/>
              <a:cs typeface="Montserrat"/>
              <a:sym typeface="Montserrat"/>
            </a:endParaRPr>
          </a:p>
        </p:txBody>
      </p:sp>
      <p:sp>
        <p:nvSpPr>
          <p:cNvPr id="193" name="Shape 193"/>
          <p:cNvSpPr txBox="1"/>
          <p:nvPr/>
        </p:nvSpPr>
        <p:spPr>
          <a:xfrm>
            <a:off x="4483587" y="4005950"/>
            <a:ext cx="1122600" cy="18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rgbClr val="171717"/>
                </a:solidFill>
                <a:latin typeface="Montserrat"/>
                <a:ea typeface="Montserrat"/>
                <a:cs typeface="Montserrat"/>
                <a:sym typeface="Montserrat"/>
              </a:rPr>
              <a:t>MAKING THE FUTURE</a:t>
            </a:r>
            <a:endParaRPr sz="600" b="0" i="0" u="none" strike="noStrike" cap="none">
              <a:solidFill>
                <a:srgbClr val="171717"/>
              </a:solidFill>
              <a:latin typeface="Montserrat"/>
              <a:ea typeface="Montserrat"/>
              <a:cs typeface="Montserrat"/>
              <a:sym typeface="Montserrat"/>
            </a:endParaRPr>
          </a:p>
        </p:txBody>
      </p:sp>
      <p:sp>
        <p:nvSpPr>
          <p:cNvPr id="194" name="Shape 194"/>
          <p:cNvSpPr txBox="1"/>
          <p:nvPr/>
        </p:nvSpPr>
        <p:spPr>
          <a:xfrm>
            <a:off x="6451925" y="2653100"/>
            <a:ext cx="1078500" cy="2871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171717"/>
                </a:solidFill>
                <a:latin typeface="Montserrat"/>
                <a:ea typeface="Montserrat"/>
                <a:cs typeface="Montserrat"/>
                <a:sym typeface="Montserrat"/>
              </a:rPr>
              <a:t>MINI LOGO</a:t>
            </a:r>
            <a:endParaRPr sz="1200" b="1" i="0" u="none" strike="noStrike" cap="none">
              <a:solidFill>
                <a:srgbClr val="171717"/>
              </a:solidFill>
              <a:latin typeface="Montserrat"/>
              <a:ea typeface="Montserrat"/>
              <a:cs typeface="Montserrat"/>
              <a:sym typeface="Montserrat"/>
            </a:endParaRPr>
          </a:p>
        </p:txBody>
      </p:sp>
      <p:pic>
        <p:nvPicPr>
          <p:cNvPr id="195" name="Shape 195"/>
          <p:cNvPicPr preferRelativeResize="0"/>
          <p:nvPr/>
        </p:nvPicPr>
        <p:blipFill rotWithShape="1">
          <a:blip r:embed="rId4">
            <a:alphaModFix/>
          </a:blip>
          <a:srcRect/>
          <a:stretch/>
        </p:blipFill>
        <p:spPr>
          <a:xfrm>
            <a:off x="6461935" y="3291602"/>
            <a:ext cx="335240" cy="284401"/>
          </a:xfrm>
          <a:prstGeom prst="rect">
            <a:avLst/>
          </a:prstGeom>
          <a:noFill/>
          <a:ln>
            <a:noFill/>
          </a:ln>
        </p:spPr>
      </p:pic>
      <p:sp>
        <p:nvSpPr>
          <p:cNvPr id="196" name="Shape 196"/>
          <p:cNvSpPr txBox="1"/>
          <p:nvPr/>
        </p:nvSpPr>
        <p:spPr>
          <a:xfrm>
            <a:off x="6797175" y="3225475"/>
            <a:ext cx="1195500" cy="357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171717"/>
                </a:solidFill>
                <a:latin typeface="Montserrat"/>
                <a:ea typeface="Montserrat"/>
                <a:cs typeface="Montserrat"/>
                <a:sym typeface="Montserrat"/>
              </a:rPr>
              <a:t>AKTATECH</a:t>
            </a:r>
            <a:endParaRPr sz="1400" b="1" i="0" u="none" strike="noStrike" cap="none">
              <a:solidFill>
                <a:srgbClr val="171717"/>
              </a:solidFill>
              <a:latin typeface="Montserrat"/>
              <a:ea typeface="Montserrat"/>
              <a:cs typeface="Montserrat"/>
              <a:sym typeface="Montserrat"/>
            </a:endParaRPr>
          </a:p>
        </p:txBody>
      </p:sp>
      <p:sp>
        <p:nvSpPr>
          <p:cNvPr id="197" name="Shape 197"/>
          <p:cNvSpPr txBox="1"/>
          <p:nvPr/>
        </p:nvSpPr>
        <p:spPr>
          <a:xfrm>
            <a:off x="6782225" y="3458575"/>
            <a:ext cx="1122600" cy="183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171717"/>
                </a:solidFill>
                <a:latin typeface="Montserrat"/>
                <a:ea typeface="Montserrat"/>
                <a:cs typeface="Montserrat"/>
                <a:sym typeface="Montserrat"/>
              </a:rPr>
              <a:t>MAKING THE FUTURE</a:t>
            </a:r>
            <a:endParaRPr sz="600" b="0" i="0" u="none" strike="noStrike" cap="none">
              <a:solidFill>
                <a:srgbClr val="171717"/>
              </a:solidFill>
              <a:latin typeface="Montserrat"/>
              <a:ea typeface="Montserrat"/>
              <a:cs typeface="Montserrat"/>
              <a:sym typeface="Montserrat"/>
            </a:endParaRPr>
          </a:p>
        </p:txBody>
      </p:sp>
      <p:sp>
        <p:nvSpPr>
          <p:cNvPr id="198" name="Shape 198"/>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Shape 199"/>
          <p:cNvSpPr/>
          <p:nvPr/>
        </p:nvSpPr>
        <p:spPr>
          <a:xfrm rot="10800000">
            <a:off x="341550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Shape 200"/>
          <p:cNvSpPr/>
          <p:nvPr/>
        </p:nvSpPr>
        <p:spPr>
          <a:xfrm>
            <a:off x="1808375" y="903150"/>
            <a:ext cx="1387200" cy="1199700"/>
          </a:xfrm>
          <a:prstGeom prst="triangle">
            <a:avLst>
              <a:gd name="adj" fmla="val 5000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p:nvPr/>
        </p:nvSpPr>
        <p:spPr>
          <a:xfrm>
            <a:off x="1122600" y="0"/>
            <a:ext cx="80214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Shape 206"/>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Shape 207"/>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THESE ARE THE ONLY COLORS WHICH SHALL BE USED WHEN REPRESENTING THE BRAND. IT PERFECTLY REFLECTS THE BRAND PERSONALITY, DIVERGING FROM THEM CAN CREATE CONFUSION. A SIKID, CONSISTENT COLOR SCHEME HELPS IMMENSELY WITH BRAND RECOGNITION. </a:t>
            </a:r>
            <a:endParaRPr sz="1000" b="0" i="0" u="none" strike="noStrike" cap="none">
              <a:solidFill>
                <a:schemeClr val="lt1"/>
              </a:solidFill>
              <a:latin typeface="Montserrat"/>
              <a:ea typeface="Montserrat"/>
              <a:cs typeface="Montserrat"/>
              <a:sym typeface="Montserrat"/>
            </a:endParaRPr>
          </a:p>
        </p:txBody>
      </p:sp>
      <p:sp>
        <p:nvSpPr>
          <p:cNvPr id="208" name="Shape 208"/>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Shape 209"/>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Shape 210"/>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Shape 211"/>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Shape 212"/>
          <p:cNvSpPr txBox="1"/>
          <p:nvPr/>
        </p:nvSpPr>
        <p:spPr>
          <a:xfrm>
            <a:off x="6827225" y="1234775"/>
            <a:ext cx="17784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BRAND</a:t>
            </a:r>
            <a:endParaRPr sz="3000" b="1" i="0" u="none" strike="noStrike" cap="none">
              <a:solidFill>
                <a:schemeClr val="lt1"/>
              </a:solidFill>
              <a:latin typeface="Montserrat"/>
              <a:ea typeface="Montserrat"/>
              <a:cs typeface="Montserrat"/>
              <a:sym typeface="Montserrat"/>
            </a:endParaRPr>
          </a:p>
        </p:txBody>
      </p:sp>
      <p:sp>
        <p:nvSpPr>
          <p:cNvPr id="213" name="Shape 213"/>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Shape 214"/>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Shape 215"/>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Shape 216"/>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Shape 217"/>
          <p:cNvSpPr txBox="1"/>
          <p:nvPr/>
        </p:nvSpPr>
        <p:spPr>
          <a:xfrm>
            <a:off x="220800" y="4363250"/>
            <a:ext cx="6810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05</a:t>
            </a:r>
            <a:endParaRPr sz="3000" b="1" i="0" u="none" strike="noStrike" cap="none">
              <a:solidFill>
                <a:schemeClr val="lt1"/>
              </a:solidFill>
              <a:latin typeface="Montserrat"/>
              <a:ea typeface="Montserrat"/>
              <a:cs typeface="Montserrat"/>
              <a:sym typeface="Montserrat"/>
            </a:endParaRPr>
          </a:p>
        </p:txBody>
      </p:sp>
      <p:sp>
        <p:nvSpPr>
          <p:cNvPr id="218" name="Shape 218"/>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Shape 219"/>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20" name="Shape 220"/>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221" name="Shape 221"/>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Shape 222"/>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Shape 223"/>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THESE COLORS CAN BE USED ON DIGITAL OR PRINTED, ADVERTISEMENTS, CATALOGUES, MERCHANDISE.</a:t>
            </a:r>
            <a:endParaRPr sz="1000" b="1" i="0" u="none" strike="noStrike" cap="none">
              <a:solidFill>
                <a:schemeClr val="lt1"/>
              </a:solidFill>
              <a:latin typeface="Montserrat"/>
              <a:ea typeface="Montserrat"/>
              <a:cs typeface="Montserrat"/>
              <a:sym typeface="Montserrat"/>
            </a:endParaRPr>
          </a:p>
        </p:txBody>
      </p:sp>
      <p:sp>
        <p:nvSpPr>
          <p:cNvPr id="224" name="Shape 224"/>
          <p:cNvSpPr/>
          <p:nvPr/>
        </p:nvSpPr>
        <p:spPr>
          <a:xfrm>
            <a:off x="1945375" y="8010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Shape 225"/>
          <p:cNvSpPr/>
          <p:nvPr/>
        </p:nvSpPr>
        <p:spPr>
          <a:xfrm>
            <a:off x="5404725" y="10988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Shape 226"/>
          <p:cNvSpPr/>
          <p:nvPr/>
        </p:nvSpPr>
        <p:spPr>
          <a:xfrm>
            <a:off x="3849750" y="10959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Shape 227"/>
          <p:cNvSpPr txBox="1"/>
          <p:nvPr/>
        </p:nvSpPr>
        <p:spPr>
          <a:xfrm>
            <a:off x="4603575" y="1792800"/>
            <a:ext cx="40014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COLOR SELECTION</a:t>
            </a:r>
            <a:endParaRPr sz="3000" b="1" i="0" u="none" strike="noStrike" cap="none">
              <a:solidFill>
                <a:schemeClr val="l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p:nvPr/>
        </p:nvSpPr>
        <p:spPr>
          <a:xfrm>
            <a:off x="1122600" y="0"/>
            <a:ext cx="8021400" cy="23088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Shape 233"/>
          <p:cNvSpPr txBox="1"/>
          <p:nvPr/>
        </p:nvSpPr>
        <p:spPr>
          <a:xfrm>
            <a:off x="6358550" y="632275"/>
            <a:ext cx="5919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a:t>
            </a:r>
            <a:endParaRPr sz="1400" b="1" i="0" u="none" strike="noStrike" cap="none">
              <a:solidFill>
                <a:schemeClr val="lt1"/>
              </a:solidFill>
              <a:latin typeface="Montserrat"/>
              <a:ea typeface="Montserrat"/>
              <a:cs typeface="Montserrat"/>
              <a:sym typeface="Montserrat"/>
            </a:endParaRPr>
          </a:p>
        </p:txBody>
      </p:sp>
      <p:sp>
        <p:nvSpPr>
          <p:cNvPr id="234" name="Shape 234"/>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Shape 235"/>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Shape 236"/>
          <p:cNvSpPr txBox="1"/>
          <p:nvPr/>
        </p:nvSpPr>
        <p:spPr>
          <a:xfrm>
            <a:off x="6969300" y="632275"/>
            <a:ext cx="10158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COLORS</a:t>
            </a:r>
            <a:endParaRPr sz="1400" b="1" i="0" u="none" strike="noStrike" cap="none">
              <a:solidFill>
                <a:schemeClr val="lt1"/>
              </a:solidFill>
              <a:latin typeface="Montserrat"/>
              <a:ea typeface="Montserrat"/>
              <a:cs typeface="Montserrat"/>
              <a:sym typeface="Montserrat"/>
            </a:endParaRPr>
          </a:p>
        </p:txBody>
      </p:sp>
      <p:sp>
        <p:nvSpPr>
          <p:cNvPr id="237" name="Shape 237"/>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Shape 238"/>
          <p:cNvSpPr txBox="1"/>
          <p:nvPr/>
        </p:nvSpPr>
        <p:spPr>
          <a:xfrm>
            <a:off x="2223650" y="1553250"/>
            <a:ext cx="5889600" cy="549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ADJUSTMENTS MAY BE MADE FOR PACKING, POP AND COLLATERAL TO COMPENSATE FOR PAPER STOCK AND OTHER TREATMENTS. THE GOAL IS ALWAYS TO MAINTAIN THE VISUAL INTEGRITY OF OUR BRAND COLORS.</a:t>
            </a:r>
            <a:endParaRPr sz="1000" b="0" i="0" u="none" strike="noStrike" cap="none">
              <a:solidFill>
                <a:schemeClr val="lt1"/>
              </a:solidFill>
              <a:latin typeface="Montserrat"/>
              <a:ea typeface="Montserrat"/>
              <a:cs typeface="Montserrat"/>
              <a:sym typeface="Montserrat"/>
            </a:endParaRPr>
          </a:p>
        </p:txBody>
      </p:sp>
      <p:sp>
        <p:nvSpPr>
          <p:cNvPr id="239" name="Shape 239"/>
          <p:cNvSpPr/>
          <p:nvPr/>
        </p:nvSpPr>
        <p:spPr>
          <a:xfrm>
            <a:off x="0" y="2308800"/>
            <a:ext cx="1122600" cy="176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Shape 240"/>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 name="Shape 241"/>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Shape 242"/>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43" name="Shape 243"/>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244" name="Shape 244"/>
          <p:cNvSpPr txBox="1"/>
          <p:nvPr/>
        </p:nvSpPr>
        <p:spPr>
          <a:xfrm>
            <a:off x="217200" y="4363250"/>
            <a:ext cx="688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06</a:t>
            </a:r>
            <a:endParaRPr sz="3000" b="1" i="0" u="none" strike="noStrike" cap="none">
              <a:solidFill>
                <a:schemeClr val="lt1"/>
              </a:solidFill>
              <a:latin typeface="Montserrat"/>
              <a:ea typeface="Montserrat"/>
              <a:cs typeface="Montserrat"/>
              <a:sym typeface="Montserrat"/>
            </a:endParaRPr>
          </a:p>
        </p:txBody>
      </p:sp>
      <p:sp>
        <p:nvSpPr>
          <p:cNvPr id="245" name="Shape 245"/>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Shape 246"/>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Shape 247"/>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Shape 248"/>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Shape 249"/>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Shape 250"/>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Shape 251"/>
          <p:cNvSpPr txBox="1"/>
          <p:nvPr/>
        </p:nvSpPr>
        <p:spPr>
          <a:xfrm>
            <a:off x="2448275" y="4109475"/>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#febe42</a:t>
            </a:r>
            <a:endParaRPr sz="1000" b="0" i="0" u="none" strike="noStrike" cap="none">
              <a:solidFill>
                <a:srgbClr val="171717"/>
              </a:solidFill>
              <a:latin typeface="Montserrat"/>
              <a:ea typeface="Montserrat"/>
              <a:cs typeface="Montserrat"/>
              <a:sym typeface="Montserrat"/>
            </a:endParaRPr>
          </a:p>
        </p:txBody>
      </p:sp>
      <p:sp>
        <p:nvSpPr>
          <p:cNvPr id="252" name="Shape 252"/>
          <p:cNvSpPr/>
          <p:nvPr/>
        </p:nvSpPr>
        <p:spPr>
          <a:xfrm>
            <a:off x="2448275" y="3379767"/>
            <a:ext cx="772500" cy="7380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Shape 253"/>
          <p:cNvSpPr txBox="1"/>
          <p:nvPr/>
        </p:nvSpPr>
        <p:spPr>
          <a:xfrm>
            <a:off x="2448275" y="3139325"/>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YELLOW</a:t>
            </a:r>
            <a:endParaRPr sz="1000" b="0" i="0" u="none" strike="noStrike" cap="none">
              <a:solidFill>
                <a:srgbClr val="171717"/>
              </a:solidFill>
              <a:latin typeface="Montserrat"/>
              <a:ea typeface="Montserrat"/>
              <a:cs typeface="Montserrat"/>
              <a:sym typeface="Montserrat"/>
            </a:endParaRPr>
          </a:p>
        </p:txBody>
      </p:sp>
      <p:sp>
        <p:nvSpPr>
          <p:cNvPr id="254" name="Shape 254"/>
          <p:cNvSpPr txBox="1"/>
          <p:nvPr/>
        </p:nvSpPr>
        <p:spPr>
          <a:xfrm>
            <a:off x="2775525" y="2800338"/>
            <a:ext cx="1257900" cy="248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rgbClr val="171717"/>
                </a:solidFill>
                <a:latin typeface="Montserrat"/>
                <a:ea typeface="Montserrat"/>
                <a:cs typeface="Montserrat"/>
                <a:sym typeface="Montserrat"/>
              </a:rPr>
              <a:t>PRIMARY PICKS</a:t>
            </a:r>
            <a:endParaRPr sz="1000" b="1" i="0" u="none" strike="noStrike" cap="none">
              <a:solidFill>
                <a:srgbClr val="171717"/>
              </a:solidFill>
              <a:latin typeface="Montserrat"/>
              <a:ea typeface="Montserrat"/>
              <a:cs typeface="Montserrat"/>
              <a:sym typeface="Montserrat"/>
            </a:endParaRPr>
          </a:p>
        </p:txBody>
      </p:sp>
      <p:sp>
        <p:nvSpPr>
          <p:cNvPr id="255" name="Shape 255"/>
          <p:cNvSpPr/>
          <p:nvPr/>
        </p:nvSpPr>
        <p:spPr>
          <a:xfrm rot="10800000" flipH="1">
            <a:off x="3372575" y="3425075"/>
            <a:ext cx="17100" cy="647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256" name="Shape 256"/>
          <p:cNvSpPr txBox="1"/>
          <p:nvPr/>
        </p:nvSpPr>
        <p:spPr>
          <a:xfrm>
            <a:off x="3542775" y="4096550"/>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#82d0d2</a:t>
            </a:r>
            <a:endParaRPr sz="1000" b="0" i="0" u="none" strike="noStrike" cap="none">
              <a:solidFill>
                <a:srgbClr val="171717"/>
              </a:solidFill>
              <a:latin typeface="Montserrat"/>
              <a:ea typeface="Montserrat"/>
              <a:cs typeface="Montserrat"/>
              <a:sym typeface="Montserrat"/>
            </a:endParaRPr>
          </a:p>
        </p:txBody>
      </p:sp>
      <p:sp>
        <p:nvSpPr>
          <p:cNvPr id="257" name="Shape 257"/>
          <p:cNvSpPr/>
          <p:nvPr/>
        </p:nvSpPr>
        <p:spPr>
          <a:xfrm>
            <a:off x="3542775" y="3366842"/>
            <a:ext cx="772500" cy="7380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Shape 258"/>
          <p:cNvSpPr txBox="1"/>
          <p:nvPr/>
        </p:nvSpPr>
        <p:spPr>
          <a:xfrm>
            <a:off x="3542775" y="3126400"/>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TEAL</a:t>
            </a:r>
            <a:endParaRPr sz="1000" b="0" i="0" u="none" strike="noStrike" cap="none">
              <a:solidFill>
                <a:srgbClr val="171717"/>
              </a:solidFill>
              <a:latin typeface="Montserrat"/>
              <a:ea typeface="Montserrat"/>
              <a:cs typeface="Montserrat"/>
              <a:sym typeface="Montserrat"/>
            </a:endParaRPr>
          </a:p>
        </p:txBody>
      </p:sp>
      <p:sp>
        <p:nvSpPr>
          <p:cNvPr id="259" name="Shape 259"/>
          <p:cNvSpPr/>
          <p:nvPr/>
        </p:nvSpPr>
        <p:spPr>
          <a:xfrm>
            <a:off x="3238925" y="2488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Shape 260"/>
          <p:cNvSpPr txBox="1"/>
          <p:nvPr/>
        </p:nvSpPr>
        <p:spPr>
          <a:xfrm>
            <a:off x="5178500" y="4109475"/>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#efefef</a:t>
            </a:r>
            <a:endParaRPr sz="1000" b="0" i="0" u="none" strike="noStrike" cap="none">
              <a:solidFill>
                <a:srgbClr val="171717"/>
              </a:solidFill>
              <a:latin typeface="Montserrat"/>
              <a:ea typeface="Montserrat"/>
              <a:cs typeface="Montserrat"/>
              <a:sym typeface="Montserrat"/>
            </a:endParaRPr>
          </a:p>
        </p:txBody>
      </p:sp>
      <p:sp>
        <p:nvSpPr>
          <p:cNvPr id="261" name="Shape 261"/>
          <p:cNvSpPr/>
          <p:nvPr/>
        </p:nvSpPr>
        <p:spPr>
          <a:xfrm>
            <a:off x="5178500" y="3379767"/>
            <a:ext cx="772500" cy="7380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Shape 262"/>
          <p:cNvSpPr txBox="1"/>
          <p:nvPr/>
        </p:nvSpPr>
        <p:spPr>
          <a:xfrm>
            <a:off x="5178500" y="3139325"/>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GREY</a:t>
            </a:r>
            <a:endParaRPr sz="1000" b="0" i="0" u="none" strike="noStrike" cap="none">
              <a:solidFill>
                <a:srgbClr val="171717"/>
              </a:solidFill>
              <a:latin typeface="Montserrat"/>
              <a:ea typeface="Montserrat"/>
              <a:cs typeface="Montserrat"/>
              <a:sym typeface="Montserrat"/>
            </a:endParaRPr>
          </a:p>
        </p:txBody>
      </p:sp>
      <p:sp>
        <p:nvSpPr>
          <p:cNvPr id="263" name="Shape 263"/>
          <p:cNvSpPr txBox="1"/>
          <p:nvPr/>
        </p:nvSpPr>
        <p:spPr>
          <a:xfrm>
            <a:off x="5353350" y="2800350"/>
            <a:ext cx="15396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171717"/>
                </a:solidFill>
                <a:latin typeface="Montserrat"/>
                <a:ea typeface="Montserrat"/>
                <a:cs typeface="Montserrat"/>
                <a:sym typeface="Montserrat"/>
              </a:rPr>
              <a:t>SECONDARY PICKS</a:t>
            </a:r>
            <a:endParaRPr sz="1000" b="1" i="0" u="none" strike="noStrike" cap="none">
              <a:solidFill>
                <a:srgbClr val="171717"/>
              </a:solidFill>
              <a:latin typeface="Montserrat"/>
              <a:ea typeface="Montserrat"/>
              <a:cs typeface="Montserrat"/>
              <a:sym typeface="Montserrat"/>
            </a:endParaRPr>
          </a:p>
        </p:txBody>
      </p:sp>
      <p:sp>
        <p:nvSpPr>
          <p:cNvPr id="264" name="Shape 264"/>
          <p:cNvSpPr/>
          <p:nvPr/>
        </p:nvSpPr>
        <p:spPr>
          <a:xfrm rot="10800000" flipH="1">
            <a:off x="6102800" y="3425075"/>
            <a:ext cx="17100" cy="647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265" name="Shape 265"/>
          <p:cNvSpPr txBox="1"/>
          <p:nvPr/>
        </p:nvSpPr>
        <p:spPr>
          <a:xfrm>
            <a:off x="6273000" y="4096550"/>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#171717</a:t>
            </a:r>
            <a:endParaRPr sz="1000" b="0" i="0" u="none" strike="noStrike" cap="none">
              <a:solidFill>
                <a:srgbClr val="171717"/>
              </a:solidFill>
              <a:latin typeface="Montserrat"/>
              <a:ea typeface="Montserrat"/>
              <a:cs typeface="Montserrat"/>
              <a:sym typeface="Montserrat"/>
            </a:endParaRPr>
          </a:p>
        </p:txBody>
      </p:sp>
      <p:sp>
        <p:nvSpPr>
          <p:cNvPr id="266" name="Shape 266"/>
          <p:cNvSpPr/>
          <p:nvPr/>
        </p:nvSpPr>
        <p:spPr>
          <a:xfrm>
            <a:off x="6273000" y="3366842"/>
            <a:ext cx="772500" cy="7380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Shape 267"/>
          <p:cNvSpPr txBox="1"/>
          <p:nvPr/>
        </p:nvSpPr>
        <p:spPr>
          <a:xfrm>
            <a:off x="6273000" y="3126400"/>
            <a:ext cx="772500" cy="248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171717"/>
                </a:solidFill>
                <a:latin typeface="Montserrat"/>
                <a:ea typeface="Montserrat"/>
                <a:cs typeface="Montserrat"/>
                <a:sym typeface="Montserrat"/>
              </a:rPr>
              <a:t>BLACK</a:t>
            </a:r>
            <a:endParaRPr sz="1000" b="0" i="0" u="none" strike="noStrike" cap="none">
              <a:solidFill>
                <a:srgbClr val="171717"/>
              </a:solidFill>
              <a:latin typeface="Montserrat"/>
              <a:ea typeface="Montserrat"/>
              <a:cs typeface="Montserrat"/>
              <a:sym typeface="Montserrat"/>
            </a:endParaRPr>
          </a:p>
        </p:txBody>
      </p:sp>
      <p:sp>
        <p:nvSpPr>
          <p:cNvPr id="268" name="Shape 268"/>
          <p:cNvSpPr/>
          <p:nvPr/>
        </p:nvSpPr>
        <p:spPr>
          <a:xfrm>
            <a:off x="6020750" y="2541800"/>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Shape 269"/>
          <p:cNvSpPr/>
          <p:nvPr/>
        </p:nvSpPr>
        <p:spPr>
          <a:xfrm>
            <a:off x="18083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Shape 270"/>
          <p:cNvSpPr/>
          <p:nvPr/>
        </p:nvSpPr>
        <p:spPr>
          <a:xfrm>
            <a:off x="364520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Shape 271"/>
          <p:cNvSpPr/>
          <p:nvPr/>
        </p:nvSpPr>
        <p:spPr>
          <a:xfrm rot="10800000">
            <a:off x="5021625" y="946450"/>
            <a:ext cx="1387200" cy="1199700"/>
          </a:xfrm>
          <a:prstGeom prst="triangle">
            <a:avLst>
              <a:gd name="adj" fmla="val 5000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Shape 276"/>
          <p:cNvSpPr/>
          <p:nvPr/>
        </p:nvSpPr>
        <p:spPr>
          <a:xfrm>
            <a:off x="6582163" y="3559025"/>
            <a:ext cx="1092000" cy="9483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Shape 277"/>
          <p:cNvSpPr/>
          <p:nvPr/>
        </p:nvSpPr>
        <p:spPr>
          <a:xfrm>
            <a:off x="1122600" y="0"/>
            <a:ext cx="8021400" cy="23088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Shape 278"/>
          <p:cNvSpPr txBox="1"/>
          <p:nvPr/>
        </p:nvSpPr>
        <p:spPr>
          <a:xfrm>
            <a:off x="5813425" y="632275"/>
            <a:ext cx="1159200" cy="2871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THE LOGO</a:t>
            </a:r>
            <a:endParaRPr sz="1400" b="1" i="0" u="none" strike="noStrike" cap="none">
              <a:solidFill>
                <a:schemeClr val="lt1"/>
              </a:solidFill>
              <a:latin typeface="Montserrat"/>
              <a:ea typeface="Montserrat"/>
              <a:cs typeface="Montserrat"/>
              <a:sym typeface="Montserrat"/>
            </a:endParaRPr>
          </a:p>
        </p:txBody>
      </p:sp>
      <p:sp>
        <p:nvSpPr>
          <p:cNvPr id="279" name="Shape 279"/>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Shape 280"/>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Shape 281"/>
          <p:cNvSpPr txBox="1"/>
          <p:nvPr/>
        </p:nvSpPr>
        <p:spPr>
          <a:xfrm>
            <a:off x="6969300" y="632275"/>
            <a:ext cx="1015800" cy="2871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chemeClr val="lt1"/>
                </a:solidFill>
                <a:latin typeface="Montserrat"/>
                <a:ea typeface="Montserrat"/>
                <a:cs typeface="Montserrat"/>
                <a:sym typeface="Montserrat"/>
              </a:rPr>
              <a:t>COLORS</a:t>
            </a:r>
            <a:endParaRPr sz="1400" b="1" i="0" u="none" strike="noStrike" cap="none">
              <a:solidFill>
                <a:schemeClr val="lt1"/>
              </a:solidFill>
              <a:latin typeface="Montserrat"/>
              <a:ea typeface="Montserrat"/>
              <a:cs typeface="Montserrat"/>
              <a:sym typeface="Montserrat"/>
            </a:endParaRPr>
          </a:p>
        </p:txBody>
      </p:sp>
      <p:sp>
        <p:nvSpPr>
          <p:cNvPr id="282" name="Shape 282"/>
          <p:cNvSpPr/>
          <p:nvPr/>
        </p:nvSpPr>
        <p:spPr>
          <a:xfrm rot="-5400000">
            <a:off x="7704800" y="1043750"/>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Shape 283"/>
          <p:cNvSpPr txBox="1"/>
          <p:nvPr/>
        </p:nvSpPr>
        <p:spPr>
          <a:xfrm>
            <a:off x="2223650" y="1553250"/>
            <a:ext cx="5889600" cy="549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YOU CAN USE DIFFERENT COLOR VARIATIONS OF LOGO IN SOME CASES.</a:t>
            </a:r>
            <a:endParaRPr sz="1000" b="0" i="0" u="none" strike="noStrike" cap="none">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AFTER YOU REALIZED YOUR BASE COLOR SYSTEM JUST USE THE PROPER VERSION OF LOGO. </a:t>
            </a:r>
            <a:endParaRPr sz="1000" b="0" i="0" u="none" strike="noStrike" cap="none">
              <a:solidFill>
                <a:schemeClr val="lt1"/>
              </a:solidFill>
              <a:latin typeface="Montserrat"/>
              <a:ea typeface="Montserrat"/>
              <a:cs typeface="Montserrat"/>
              <a:sym typeface="Montserrat"/>
            </a:endParaRPr>
          </a:p>
        </p:txBody>
      </p:sp>
      <p:sp>
        <p:nvSpPr>
          <p:cNvPr id="284" name="Shape 284"/>
          <p:cNvSpPr/>
          <p:nvPr/>
        </p:nvSpPr>
        <p:spPr>
          <a:xfrm>
            <a:off x="0" y="2308800"/>
            <a:ext cx="1122600" cy="176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Shape 285"/>
          <p:cNvSpPr/>
          <p:nvPr/>
        </p:nvSpPr>
        <p:spPr>
          <a:xfrm>
            <a:off x="0" y="4070750"/>
            <a:ext cx="1122600" cy="1072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6" name="Shape 286"/>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Shape 287"/>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88" name="Shape 288"/>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289" name="Shape 289"/>
          <p:cNvSpPr txBox="1"/>
          <p:nvPr/>
        </p:nvSpPr>
        <p:spPr>
          <a:xfrm>
            <a:off x="217200" y="4363250"/>
            <a:ext cx="6882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07</a:t>
            </a:r>
            <a:endParaRPr sz="3000" b="1" i="0" u="none" strike="noStrike" cap="none">
              <a:solidFill>
                <a:schemeClr val="lt1"/>
              </a:solidFill>
              <a:latin typeface="Montserrat"/>
              <a:ea typeface="Montserrat"/>
              <a:cs typeface="Montserrat"/>
              <a:sym typeface="Montserrat"/>
            </a:endParaRPr>
          </a:p>
        </p:txBody>
      </p:sp>
      <p:sp>
        <p:nvSpPr>
          <p:cNvPr id="290" name="Shape 290"/>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Shape 291"/>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Shape 292"/>
          <p:cNvSpPr/>
          <p:nvPr/>
        </p:nvSpPr>
        <p:spPr>
          <a:xfrm>
            <a:off x="8425275" y="4503175"/>
            <a:ext cx="181200" cy="181200"/>
          </a:xfrm>
          <a:prstGeom prst="ellipse">
            <a:avLst/>
          </a:prstGeom>
          <a:solidFill>
            <a:srgbClr val="171717"/>
          </a:solid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Shape 293"/>
          <p:cNvSpPr/>
          <p:nvPr/>
        </p:nvSpPr>
        <p:spPr>
          <a:xfrm>
            <a:off x="8035875" y="4451575"/>
            <a:ext cx="284400" cy="284400"/>
          </a:xfrm>
          <a:prstGeom prst="mathMultiply">
            <a:avLst>
              <a:gd name="adj1" fmla="val 23520"/>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Shape 294"/>
          <p:cNvSpPr/>
          <p:nvPr/>
        </p:nvSpPr>
        <p:spPr>
          <a:xfrm rot="5400000">
            <a:off x="2223125" y="4534625"/>
            <a:ext cx="16800" cy="2826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Shape 295"/>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96" name="Shape 296"/>
          <p:cNvPicPr preferRelativeResize="0"/>
          <p:nvPr/>
        </p:nvPicPr>
        <p:blipFill rotWithShape="1">
          <a:blip r:embed="rId4">
            <a:alphaModFix/>
          </a:blip>
          <a:srcRect/>
          <a:stretch/>
        </p:blipFill>
        <p:spPr>
          <a:xfrm>
            <a:off x="2350525" y="2584005"/>
            <a:ext cx="956984" cy="812556"/>
          </a:xfrm>
          <a:prstGeom prst="rect">
            <a:avLst/>
          </a:prstGeom>
          <a:noFill/>
          <a:ln>
            <a:noFill/>
          </a:ln>
        </p:spPr>
      </p:pic>
      <p:pic>
        <p:nvPicPr>
          <p:cNvPr id="297" name="Shape 297"/>
          <p:cNvPicPr preferRelativeResize="0"/>
          <p:nvPr/>
        </p:nvPicPr>
        <p:blipFill rotWithShape="1">
          <a:blip r:embed="rId5">
            <a:alphaModFix/>
          </a:blip>
          <a:srcRect/>
          <a:stretch/>
        </p:blipFill>
        <p:spPr>
          <a:xfrm>
            <a:off x="3791585" y="2584006"/>
            <a:ext cx="956984" cy="812556"/>
          </a:xfrm>
          <a:prstGeom prst="rect">
            <a:avLst/>
          </a:prstGeom>
          <a:noFill/>
          <a:ln>
            <a:noFill/>
          </a:ln>
        </p:spPr>
      </p:pic>
      <p:pic>
        <p:nvPicPr>
          <p:cNvPr id="298" name="Shape 298"/>
          <p:cNvPicPr preferRelativeResize="0"/>
          <p:nvPr/>
        </p:nvPicPr>
        <p:blipFill rotWithShape="1">
          <a:blip r:embed="rId6">
            <a:alphaModFix/>
          </a:blip>
          <a:srcRect/>
          <a:stretch/>
        </p:blipFill>
        <p:spPr>
          <a:xfrm>
            <a:off x="5246012" y="2584006"/>
            <a:ext cx="956984" cy="812556"/>
          </a:xfrm>
          <a:prstGeom prst="rect">
            <a:avLst/>
          </a:prstGeom>
          <a:noFill/>
          <a:ln>
            <a:noFill/>
          </a:ln>
        </p:spPr>
      </p:pic>
      <p:pic>
        <p:nvPicPr>
          <p:cNvPr id="299" name="Shape 299"/>
          <p:cNvPicPr preferRelativeResize="0"/>
          <p:nvPr/>
        </p:nvPicPr>
        <p:blipFill rotWithShape="1">
          <a:blip r:embed="rId7">
            <a:alphaModFix/>
          </a:blip>
          <a:srcRect/>
          <a:stretch/>
        </p:blipFill>
        <p:spPr>
          <a:xfrm>
            <a:off x="6649658" y="2584001"/>
            <a:ext cx="956984" cy="812556"/>
          </a:xfrm>
          <a:prstGeom prst="rect">
            <a:avLst/>
          </a:prstGeom>
          <a:noFill/>
          <a:ln>
            <a:noFill/>
          </a:ln>
        </p:spPr>
      </p:pic>
      <p:pic>
        <p:nvPicPr>
          <p:cNvPr id="300" name="Shape 300"/>
          <p:cNvPicPr preferRelativeResize="0"/>
          <p:nvPr/>
        </p:nvPicPr>
        <p:blipFill rotWithShape="1">
          <a:blip r:embed="rId8">
            <a:alphaModFix/>
          </a:blip>
          <a:srcRect/>
          <a:stretch/>
        </p:blipFill>
        <p:spPr>
          <a:xfrm>
            <a:off x="2350525" y="3626898"/>
            <a:ext cx="956991" cy="812552"/>
          </a:xfrm>
          <a:prstGeom prst="rect">
            <a:avLst/>
          </a:prstGeom>
          <a:noFill/>
          <a:ln>
            <a:noFill/>
          </a:ln>
        </p:spPr>
      </p:pic>
      <p:pic>
        <p:nvPicPr>
          <p:cNvPr id="301" name="Shape 301"/>
          <p:cNvPicPr preferRelativeResize="0"/>
          <p:nvPr/>
        </p:nvPicPr>
        <p:blipFill rotWithShape="1">
          <a:blip r:embed="rId9">
            <a:alphaModFix/>
          </a:blip>
          <a:srcRect/>
          <a:stretch/>
        </p:blipFill>
        <p:spPr>
          <a:xfrm>
            <a:off x="3791586" y="3586286"/>
            <a:ext cx="956989" cy="853165"/>
          </a:xfrm>
          <a:prstGeom prst="rect">
            <a:avLst/>
          </a:prstGeom>
          <a:noFill/>
          <a:ln>
            <a:noFill/>
          </a:ln>
        </p:spPr>
      </p:pic>
      <p:pic>
        <p:nvPicPr>
          <p:cNvPr id="302" name="Shape 302"/>
          <p:cNvPicPr preferRelativeResize="0"/>
          <p:nvPr/>
        </p:nvPicPr>
        <p:blipFill rotWithShape="1">
          <a:blip r:embed="rId10">
            <a:alphaModFix/>
          </a:blip>
          <a:srcRect/>
          <a:stretch/>
        </p:blipFill>
        <p:spPr>
          <a:xfrm>
            <a:off x="5232647" y="3586286"/>
            <a:ext cx="983704" cy="853165"/>
          </a:xfrm>
          <a:prstGeom prst="rect">
            <a:avLst/>
          </a:prstGeom>
          <a:noFill/>
          <a:ln>
            <a:noFill/>
          </a:ln>
        </p:spPr>
      </p:pic>
      <p:sp>
        <p:nvSpPr>
          <p:cNvPr id="303" name="Shape 303"/>
          <p:cNvSpPr/>
          <p:nvPr/>
        </p:nvSpPr>
        <p:spPr>
          <a:xfrm rot="10800000" flipH="1">
            <a:off x="3586975" y="27362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04" name="Shape 304"/>
          <p:cNvSpPr/>
          <p:nvPr/>
        </p:nvSpPr>
        <p:spPr>
          <a:xfrm rot="10800000" flipH="1">
            <a:off x="4988744" y="27362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05" name="Shape 305"/>
          <p:cNvSpPr/>
          <p:nvPr/>
        </p:nvSpPr>
        <p:spPr>
          <a:xfrm rot="10800000" flipH="1">
            <a:off x="6443150" y="27362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06" name="Shape 306"/>
          <p:cNvSpPr/>
          <p:nvPr/>
        </p:nvSpPr>
        <p:spPr>
          <a:xfrm rot="10800000" flipH="1">
            <a:off x="3560663" y="38909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07" name="Shape 307"/>
          <p:cNvSpPr/>
          <p:nvPr/>
        </p:nvSpPr>
        <p:spPr>
          <a:xfrm rot="10800000" flipH="1">
            <a:off x="4962431" y="38909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sp>
        <p:nvSpPr>
          <p:cNvPr id="308" name="Shape 308"/>
          <p:cNvSpPr/>
          <p:nvPr/>
        </p:nvSpPr>
        <p:spPr>
          <a:xfrm rot="10800000" flipH="1">
            <a:off x="6416838" y="3890975"/>
            <a:ext cx="17100" cy="2844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CCCCCC"/>
              </a:solidFill>
              <a:latin typeface="Arial"/>
              <a:ea typeface="Arial"/>
              <a:cs typeface="Arial"/>
              <a:sym typeface="Arial"/>
            </a:endParaRPr>
          </a:p>
        </p:txBody>
      </p:sp>
      <p:pic>
        <p:nvPicPr>
          <p:cNvPr id="309" name="Shape 309"/>
          <p:cNvPicPr preferRelativeResize="0"/>
          <p:nvPr/>
        </p:nvPicPr>
        <p:blipFill rotWithShape="1">
          <a:blip r:embed="rId11">
            <a:alphaModFix/>
          </a:blip>
          <a:srcRect/>
          <a:stretch/>
        </p:blipFill>
        <p:spPr>
          <a:xfrm>
            <a:off x="6662913" y="3626900"/>
            <a:ext cx="930475" cy="812550"/>
          </a:xfrm>
          <a:prstGeom prst="rect">
            <a:avLst/>
          </a:prstGeom>
          <a:noFill/>
          <a:ln>
            <a:noFill/>
          </a:ln>
        </p:spPr>
      </p:pic>
      <p:sp>
        <p:nvSpPr>
          <p:cNvPr id="310" name="Shape 310"/>
          <p:cNvSpPr/>
          <p:nvPr/>
        </p:nvSpPr>
        <p:spPr>
          <a:xfrm rot="10800000">
            <a:off x="465682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Shape 311"/>
          <p:cNvSpPr/>
          <p:nvPr/>
        </p:nvSpPr>
        <p:spPr>
          <a:xfrm rot="10800000">
            <a:off x="341550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Shape 312"/>
          <p:cNvSpPr/>
          <p:nvPr/>
        </p:nvSpPr>
        <p:spPr>
          <a:xfrm>
            <a:off x="1808375" y="903150"/>
            <a:ext cx="1387200" cy="1199700"/>
          </a:xfrm>
          <a:prstGeom prst="triangle">
            <a:avLst>
              <a:gd name="adj" fmla="val 5000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p:nvPr/>
        </p:nvSpPr>
        <p:spPr>
          <a:xfrm>
            <a:off x="1122600" y="0"/>
            <a:ext cx="8021400" cy="5143500"/>
          </a:xfrm>
          <a:prstGeom prst="rect">
            <a:avLst/>
          </a:prstGeom>
          <a:solidFill>
            <a:srgbClr val="FEBE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Shape 318"/>
          <p:cNvSpPr/>
          <p:nvPr/>
        </p:nvSpPr>
        <p:spPr>
          <a:xfrm>
            <a:off x="8591050" y="2564075"/>
            <a:ext cx="14100" cy="546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Shape 319"/>
          <p:cNvSpPr txBox="1"/>
          <p:nvPr/>
        </p:nvSpPr>
        <p:spPr>
          <a:xfrm>
            <a:off x="2699625" y="33648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Montserrat"/>
                <a:ea typeface="Montserrat"/>
                <a:cs typeface="Montserrat"/>
                <a:sym typeface="Montserrat"/>
              </a:rPr>
              <a:t>YOUR CHOSEN FONT SHOULD BE USED IN ALL CASES, TO REMAIN CONSISTENT. THAT FONT COMPLEMENTS PERFECTLY THE DESIGN, USING ANYTHING ELSE IS NOT ADVISED.</a:t>
            </a:r>
            <a:endParaRPr sz="1000" b="0" i="0" u="none" strike="noStrike" cap="none">
              <a:solidFill>
                <a:schemeClr val="lt1"/>
              </a:solidFill>
              <a:latin typeface="Montserrat"/>
              <a:ea typeface="Montserrat"/>
              <a:cs typeface="Montserrat"/>
              <a:sym typeface="Montserrat"/>
            </a:endParaRPr>
          </a:p>
        </p:txBody>
      </p:sp>
      <p:sp>
        <p:nvSpPr>
          <p:cNvPr id="320" name="Shape 320"/>
          <p:cNvSpPr/>
          <p:nvPr/>
        </p:nvSpPr>
        <p:spPr>
          <a:xfrm>
            <a:off x="8425275" y="4503175"/>
            <a:ext cx="181200" cy="181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Shape 321"/>
          <p:cNvSpPr/>
          <p:nvPr/>
        </p:nvSpPr>
        <p:spPr>
          <a:xfrm>
            <a:off x="8035875" y="445157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Shape 322"/>
          <p:cNvSpPr/>
          <p:nvPr/>
        </p:nvSpPr>
        <p:spPr>
          <a:xfrm>
            <a:off x="8373675" y="733925"/>
            <a:ext cx="284400" cy="2844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Shape 323"/>
          <p:cNvSpPr/>
          <p:nvPr/>
        </p:nvSpPr>
        <p:spPr>
          <a:xfrm rot="5400000">
            <a:off x="84744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Shape 324"/>
          <p:cNvSpPr txBox="1"/>
          <p:nvPr/>
        </p:nvSpPr>
        <p:spPr>
          <a:xfrm>
            <a:off x="6827225" y="1234775"/>
            <a:ext cx="1778400" cy="487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BRAND</a:t>
            </a:r>
            <a:endParaRPr sz="3000" b="1" i="0" u="none" strike="noStrike" cap="none">
              <a:solidFill>
                <a:schemeClr val="lt1"/>
              </a:solidFill>
              <a:latin typeface="Montserrat"/>
              <a:ea typeface="Montserrat"/>
              <a:cs typeface="Montserrat"/>
              <a:sym typeface="Montserrat"/>
            </a:endParaRPr>
          </a:p>
        </p:txBody>
      </p:sp>
      <p:sp>
        <p:nvSpPr>
          <p:cNvPr id="325" name="Shape 325"/>
          <p:cNvSpPr/>
          <p:nvPr/>
        </p:nvSpPr>
        <p:spPr>
          <a:xfrm>
            <a:off x="0" y="4070750"/>
            <a:ext cx="1122600" cy="1072500"/>
          </a:xfrm>
          <a:prstGeom prst="rect">
            <a:avLst/>
          </a:prstGeom>
          <a:solidFill>
            <a:srgbClr val="82D0D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Shape 326"/>
          <p:cNvSpPr/>
          <p:nvPr/>
        </p:nvSpPr>
        <p:spPr>
          <a:xfrm>
            <a:off x="0" y="2998250"/>
            <a:ext cx="1122600" cy="1072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Shape 327"/>
          <p:cNvSpPr/>
          <p:nvPr/>
        </p:nvSpPr>
        <p:spPr>
          <a:xfrm rot="5400000">
            <a:off x="511275" y="565850"/>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Shape 328"/>
          <p:cNvSpPr/>
          <p:nvPr/>
        </p:nvSpPr>
        <p:spPr>
          <a:xfrm rot="5400000">
            <a:off x="511275" y="691525"/>
            <a:ext cx="82800" cy="82800"/>
          </a:xfrm>
          <a:prstGeom prst="ellipse">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Shape 329"/>
          <p:cNvSpPr txBox="1"/>
          <p:nvPr/>
        </p:nvSpPr>
        <p:spPr>
          <a:xfrm>
            <a:off x="199800" y="4363250"/>
            <a:ext cx="723000" cy="487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08</a:t>
            </a:r>
            <a:endParaRPr sz="3000" b="1" i="0" u="none" strike="noStrike" cap="none">
              <a:solidFill>
                <a:schemeClr val="lt1"/>
              </a:solidFill>
              <a:latin typeface="Montserrat"/>
              <a:ea typeface="Montserrat"/>
              <a:cs typeface="Montserrat"/>
              <a:sym typeface="Montserrat"/>
            </a:endParaRPr>
          </a:p>
        </p:txBody>
      </p:sp>
      <p:sp>
        <p:nvSpPr>
          <p:cNvPr id="330" name="Shape 330"/>
          <p:cNvSpPr/>
          <p:nvPr/>
        </p:nvSpPr>
        <p:spPr>
          <a:xfrm>
            <a:off x="1122600" y="40707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Shape 331"/>
          <p:cNvSpPr/>
          <p:nvPr/>
        </p:nvSpPr>
        <p:spPr>
          <a:xfrm>
            <a:off x="943800" y="3891050"/>
            <a:ext cx="178800" cy="1797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32" name="Shape 332"/>
          <p:cNvPicPr preferRelativeResize="0"/>
          <p:nvPr/>
        </p:nvPicPr>
        <p:blipFill rotWithShape="1">
          <a:blip r:embed="rId3">
            <a:alphaModFix/>
          </a:blip>
          <a:srcRect/>
          <a:stretch/>
        </p:blipFill>
        <p:spPr>
          <a:xfrm>
            <a:off x="350075" y="1077575"/>
            <a:ext cx="405200" cy="358799"/>
          </a:xfrm>
          <a:prstGeom prst="rect">
            <a:avLst/>
          </a:prstGeom>
          <a:noFill/>
          <a:ln>
            <a:noFill/>
          </a:ln>
        </p:spPr>
      </p:pic>
      <p:sp>
        <p:nvSpPr>
          <p:cNvPr id="333" name="Shape 333"/>
          <p:cNvSpPr/>
          <p:nvPr/>
        </p:nvSpPr>
        <p:spPr>
          <a:xfrm rot="5400000">
            <a:off x="2223125" y="4534625"/>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Shape 334"/>
          <p:cNvSpPr/>
          <p:nvPr/>
        </p:nvSpPr>
        <p:spPr>
          <a:xfrm rot="5400000">
            <a:off x="2223125" y="432950"/>
            <a:ext cx="16800" cy="28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Shape 335"/>
          <p:cNvSpPr txBox="1"/>
          <p:nvPr/>
        </p:nvSpPr>
        <p:spPr>
          <a:xfrm>
            <a:off x="2361300" y="2513400"/>
            <a:ext cx="6001200" cy="6183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i="0" u="none" strike="noStrike" cap="none">
                <a:solidFill>
                  <a:schemeClr val="lt1"/>
                </a:solidFill>
                <a:latin typeface="Montserrat"/>
                <a:ea typeface="Montserrat"/>
                <a:cs typeface="Montserrat"/>
                <a:sym typeface="Montserrat"/>
              </a:rPr>
              <a:t>MAIN FONT WHICH CONSIDERED AS YOUR BRANDING TYPOGRAPHY.</a:t>
            </a:r>
            <a:endParaRPr sz="1000" b="1" i="0" u="none" strike="noStrike" cap="none">
              <a:solidFill>
                <a:schemeClr val="lt1"/>
              </a:solidFill>
              <a:latin typeface="Montserrat"/>
              <a:ea typeface="Montserrat"/>
              <a:cs typeface="Montserrat"/>
              <a:sym typeface="Montserrat"/>
            </a:endParaRPr>
          </a:p>
        </p:txBody>
      </p:sp>
      <p:sp>
        <p:nvSpPr>
          <p:cNvPr id="336" name="Shape 336"/>
          <p:cNvSpPr/>
          <p:nvPr/>
        </p:nvSpPr>
        <p:spPr>
          <a:xfrm>
            <a:off x="1792975" y="648650"/>
            <a:ext cx="1752000" cy="1752000"/>
          </a:xfrm>
          <a:prstGeom prst="mathMultiply">
            <a:avLst>
              <a:gd name="adj1" fmla="val 23520"/>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Shape 337"/>
          <p:cNvSpPr/>
          <p:nvPr/>
        </p:nvSpPr>
        <p:spPr>
          <a:xfrm>
            <a:off x="5252325" y="946400"/>
            <a:ext cx="1156500" cy="1156500"/>
          </a:xfrm>
          <a:prstGeom prst="ellipse">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Shape 338"/>
          <p:cNvSpPr/>
          <p:nvPr/>
        </p:nvSpPr>
        <p:spPr>
          <a:xfrm>
            <a:off x="3697350" y="943550"/>
            <a:ext cx="1156500" cy="1162200"/>
          </a:xfrm>
          <a:prstGeom prst="rect">
            <a:avLst/>
          </a:prstGeom>
          <a:solidFill>
            <a:srgbClr val="FFFFFF">
              <a:alpha val="274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Shape 339"/>
          <p:cNvSpPr txBox="1"/>
          <p:nvPr/>
        </p:nvSpPr>
        <p:spPr>
          <a:xfrm>
            <a:off x="5598175" y="1792800"/>
            <a:ext cx="3006900" cy="487500"/>
          </a:xfrm>
          <a:prstGeom prst="rect">
            <a:avLst/>
          </a:prstGeom>
          <a:solidFill>
            <a:srgbClr val="171717"/>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000"/>
              <a:buFont typeface="Arial"/>
              <a:buNone/>
            </a:pPr>
            <a:r>
              <a:rPr lang="en" sz="3000" b="1" i="0" u="none" strike="noStrike" cap="none">
                <a:solidFill>
                  <a:schemeClr val="lt1"/>
                </a:solidFill>
                <a:latin typeface="Montserrat"/>
                <a:ea typeface="Montserrat"/>
                <a:cs typeface="Montserrat"/>
                <a:sym typeface="Montserrat"/>
              </a:rPr>
              <a:t>TYPOGRAPHY</a:t>
            </a:r>
            <a:endParaRPr sz="3000" b="1" i="0" u="none" strike="noStrike" cap="none">
              <a:solidFill>
                <a:schemeClr val="lt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722</Words>
  <Application>Microsoft Office PowerPoint</Application>
  <PresentationFormat>On-screen Show (16:9)</PresentationFormat>
  <Paragraphs>124</Paragraphs>
  <Slides>15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Montserrat Medium</vt:lpstr>
      <vt:lpstr>Montserrat</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MUHAMMAD SALMAN</cp:lastModifiedBy>
  <cp:revision>1</cp:revision>
  <dcterms:modified xsi:type="dcterms:W3CDTF">2023-02-14T14:38:47Z</dcterms:modified>
</cp:coreProperties>
</file>